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7"/>
  </p:notesMasterIdLst>
  <p:sldIdLst>
    <p:sldId id="256" r:id="rId2"/>
    <p:sldId id="267" r:id="rId3"/>
    <p:sldId id="257" r:id="rId4"/>
    <p:sldId id="258" r:id="rId5"/>
    <p:sldId id="272" r:id="rId6"/>
    <p:sldId id="259" r:id="rId7"/>
    <p:sldId id="263" r:id="rId8"/>
    <p:sldId id="262" r:id="rId9"/>
    <p:sldId id="260" r:id="rId10"/>
    <p:sldId id="291" r:id="rId11"/>
    <p:sldId id="264" r:id="rId12"/>
    <p:sldId id="265" r:id="rId13"/>
    <p:sldId id="266" r:id="rId14"/>
    <p:sldId id="287" r:id="rId15"/>
    <p:sldId id="288" r:id="rId16"/>
    <p:sldId id="281" r:id="rId17"/>
    <p:sldId id="278" r:id="rId18"/>
    <p:sldId id="284" r:id="rId19"/>
    <p:sldId id="283" r:id="rId20"/>
    <p:sldId id="273" r:id="rId21"/>
    <p:sldId id="275" r:id="rId22"/>
    <p:sldId id="274" r:id="rId23"/>
    <p:sldId id="290" r:id="rId24"/>
    <p:sldId id="289" r:id="rId25"/>
    <p:sldId id="26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0" autoAdjust="0"/>
    <p:restoredTop sz="77726" autoAdjust="0"/>
  </p:normalViewPr>
  <p:slideViewPr>
    <p:cSldViewPr snapToGrid="0">
      <p:cViewPr varScale="1">
        <p:scale>
          <a:sx n="115" d="100"/>
          <a:sy n="115" d="100"/>
        </p:scale>
        <p:origin x="1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1DF9C-77DA-274E-8D7F-DA43D79CA6E8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F520CF00-9EE5-9A4C-8637-0809010E2335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High Pass Filter</a:t>
          </a:r>
        </a:p>
      </dgm:t>
    </dgm:pt>
    <dgm:pt modelId="{3BFFB73A-4D52-C643-8DDE-A3030B1F93C0}" type="parTrans" cxnId="{6E86A969-CFDC-3C4C-8C8B-320DC35AF55D}">
      <dgm:prSet/>
      <dgm:spPr/>
      <dgm:t>
        <a:bodyPr/>
        <a:lstStyle/>
        <a:p>
          <a:endParaRPr lang="de-DE"/>
        </a:p>
      </dgm:t>
    </dgm:pt>
    <dgm:pt modelId="{EFB2F772-66EA-5641-B6C1-E06155AAB12D}" type="sibTrans" cxnId="{6E86A969-CFDC-3C4C-8C8B-320DC35AF55D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8D8AE5ED-DB33-1C48-AE43-BB23F3026676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de-DE" dirty="0" err="1"/>
            <a:t>Pre-Emphasis</a:t>
          </a:r>
          <a:endParaRPr lang="de-DE" dirty="0"/>
        </a:p>
      </dgm:t>
    </dgm:pt>
    <dgm:pt modelId="{512F12D9-E56C-5440-A674-0A209A33DBBF}" type="parTrans" cxnId="{1ACEC9DF-6DC4-9A42-819F-A92FA044D321}">
      <dgm:prSet/>
      <dgm:spPr/>
      <dgm:t>
        <a:bodyPr/>
        <a:lstStyle/>
        <a:p>
          <a:endParaRPr lang="de-DE"/>
        </a:p>
      </dgm:t>
    </dgm:pt>
    <dgm:pt modelId="{BF17D881-CD08-3641-A14B-E83C2F86566C}" type="sibTrans" cxnId="{1ACEC9DF-6DC4-9A42-819F-A92FA044D321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A9159300-100C-AC44-9AD2-B8AFA0F927F1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de-DE" dirty="0" err="1"/>
            <a:t>Windowing</a:t>
          </a:r>
          <a:endParaRPr lang="de-DE" dirty="0"/>
        </a:p>
      </dgm:t>
    </dgm:pt>
    <dgm:pt modelId="{1F9440E8-6F9A-4F48-9436-EA7800B60696}" type="parTrans" cxnId="{2B71FC40-F751-E447-BE49-0CEBCCF6B755}">
      <dgm:prSet/>
      <dgm:spPr/>
      <dgm:t>
        <a:bodyPr/>
        <a:lstStyle/>
        <a:p>
          <a:endParaRPr lang="de-DE"/>
        </a:p>
      </dgm:t>
    </dgm:pt>
    <dgm:pt modelId="{3C5E0ABA-0D32-5E4E-A8D7-8DB09A380648}" type="sibTrans" cxnId="{2B71FC40-F751-E447-BE49-0CEBCCF6B755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BE934AF3-114D-304F-9C01-34C875AA9BB6}" type="pres">
      <dgm:prSet presAssocID="{ED01DF9C-77DA-274E-8D7F-DA43D79CA6E8}" presName="linearFlow" presStyleCnt="0">
        <dgm:presLayoutVars>
          <dgm:resizeHandles val="exact"/>
        </dgm:presLayoutVars>
      </dgm:prSet>
      <dgm:spPr/>
    </dgm:pt>
    <dgm:pt modelId="{808E1385-AA13-5B44-8DD8-47A7D992E857}" type="pres">
      <dgm:prSet presAssocID="{F520CF00-9EE5-9A4C-8637-0809010E2335}" presName="node" presStyleLbl="node1" presStyleIdx="0" presStyleCnt="3">
        <dgm:presLayoutVars>
          <dgm:bulletEnabled val="1"/>
        </dgm:presLayoutVars>
      </dgm:prSet>
      <dgm:spPr/>
    </dgm:pt>
    <dgm:pt modelId="{925EE0D0-BD96-F24B-B425-0670135A2DF7}" type="pres">
      <dgm:prSet presAssocID="{EFB2F772-66EA-5641-B6C1-E06155AAB12D}" presName="sibTrans" presStyleLbl="sibTrans2D1" presStyleIdx="0" presStyleCnt="2"/>
      <dgm:spPr/>
    </dgm:pt>
    <dgm:pt modelId="{888CCC62-057D-F446-9EA1-860FDD4BAE2F}" type="pres">
      <dgm:prSet presAssocID="{EFB2F772-66EA-5641-B6C1-E06155AAB12D}" presName="connectorText" presStyleLbl="sibTrans2D1" presStyleIdx="0" presStyleCnt="2"/>
      <dgm:spPr/>
    </dgm:pt>
    <dgm:pt modelId="{11739E1C-A8C6-0841-BA8E-F4E120501FA8}" type="pres">
      <dgm:prSet presAssocID="{8D8AE5ED-DB33-1C48-AE43-BB23F3026676}" presName="node" presStyleLbl="node1" presStyleIdx="1" presStyleCnt="3">
        <dgm:presLayoutVars>
          <dgm:bulletEnabled val="1"/>
        </dgm:presLayoutVars>
      </dgm:prSet>
      <dgm:spPr/>
    </dgm:pt>
    <dgm:pt modelId="{C5F49B96-9A7B-9049-825B-23DCC1FB97F6}" type="pres">
      <dgm:prSet presAssocID="{BF17D881-CD08-3641-A14B-E83C2F86566C}" presName="sibTrans" presStyleLbl="sibTrans2D1" presStyleIdx="1" presStyleCnt="2"/>
      <dgm:spPr/>
    </dgm:pt>
    <dgm:pt modelId="{FDCD2F97-DF86-D54C-80D2-F149F9E08D23}" type="pres">
      <dgm:prSet presAssocID="{BF17D881-CD08-3641-A14B-E83C2F86566C}" presName="connectorText" presStyleLbl="sibTrans2D1" presStyleIdx="1" presStyleCnt="2"/>
      <dgm:spPr/>
    </dgm:pt>
    <dgm:pt modelId="{9238F8B7-11D6-CC4F-BE7A-3E70C81224F8}" type="pres">
      <dgm:prSet presAssocID="{A9159300-100C-AC44-9AD2-B8AFA0F927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866350B-242E-1542-9ECA-2F8EE07869A5}" type="presOf" srcId="{A9159300-100C-AC44-9AD2-B8AFA0F927F1}" destId="{9238F8B7-11D6-CC4F-BE7A-3E70C81224F8}" srcOrd="0" destOrd="0" presId="urn:microsoft.com/office/officeart/2005/8/layout/process2"/>
    <dgm:cxn modelId="{6E673031-5D20-E241-B25F-DEAC9B2F0E17}" type="presOf" srcId="{BF17D881-CD08-3641-A14B-E83C2F86566C}" destId="{C5F49B96-9A7B-9049-825B-23DCC1FB97F6}" srcOrd="0" destOrd="0" presId="urn:microsoft.com/office/officeart/2005/8/layout/process2"/>
    <dgm:cxn modelId="{2B71FC40-F751-E447-BE49-0CEBCCF6B755}" srcId="{ED01DF9C-77DA-274E-8D7F-DA43D79CA6E8}" destId="{A9159300-100C-AC44-9AD2-B8AFA0F927F1}" srcOrd="2" destOrd="0" parTransId="{1F9440E8-6F9A-4F48-9436-EA7800B60696}" sibTransId="{3C5E0ABA-0D32-5E4E-A8D7-8DB09A380648}"/>
    <dgm:cxn modelId="{7089875B-0065-3843-A731-8944823AA651}" type="presOf" srcId="{EFB2F772-66EA-5641-B6C1-E06155AAB12D}" destId="{925EE0D0-BD96-F24B-B425-0670135A2DF7}" srcOrd="0" destOrd="0" presId="urn:microsoft.com/office/officeart/2005/8/layout/process2"/>
    <dgm:cxn modelId="{2A70EA5B-9F15-1142-8596-EB774B0E7BD3}" type="presOf" srcId="{8D8AE5ED-DB33-1C48-AE43-BB23F3026676}" destId="{11739E1C-A8C6-0841-BA8E-F4E120501FA8}" srcOrd="0" destOrd="0" presId="urn:microsoft.com/office/officeart/2005/8/layout/process2"/>
    <dgm:cxn modelId="{6E86A969-CFDC-3C4C-8C8B-320DC35AF55D}" srcId="{ED01DF9C-77DA-274E-8D7F-DA43D79CA6E8}" destId="{F520CF00-9EE5-9A4C-8637-0809010E2335}" srcOrd="0" destOrd="0" parTransId="{3BFFB73A-4D52-C643-8DDE-A3030B1F93C0}" sibTransId="{EFB2F772-66EA-5641-B6C1-E06155AAB12D}"/>
    <dgm:cxn modelId="{AE9BF877-618A-2841-AB31-67DBFBBE5605}" type="presOf" srcId="{F520CF00-9EE5-9A4C-8637-0809010E2335}" destId="{808E1385-AA13-5B44-8DD8-47A7D992E857}" srcOrd="0" destOrd="0" presId="urn:microsoft.com/office/officeart/2005/8/layout/process2"/>
    <dgm:cxn modelId="{769D1079-1B05-2B41-BC00-7AB6791A65D1}" type="presOf" srcId="{ED01DF9C-77DA-274E-8D7F-DA43D79CA6E8}" destId="{BE934AF3-114D-304F-9C01-34C875AA9BB6}" srcOrd="0" destOrd="0" presId="urn:microsoft.com/office/officeart/2005/8/layout/process2"/>
    <dgm:cxn modelId="{321EBCBC-4EBE-DB42-888D-B0107022F1DF}" type="presOf" srcId="{BF17D881-CD08-3641-A14B-E83C2F86566C}" destId="{FDCD2F97-DF86-D54C-80D2-F149F9E08D23}" srcOrd="1" destOrd="0" presId="urn:microsoft.com/office/officeart/2005/8/layout/process2"/>
    <dgm:cxn modelId="{460B9EC3-4562-5242-B086-1B67A7D77878}" type="presOf" srcId="{EFB2F772-66EA-5641-B6C1-E06155AAB12D}" destId="{888CCC62-057D-F446-9EA1-860FDD4BAE2F}" srcOrd="1" destOrd="0" presId="urn:microsoft.com/office/officeart/2005/8/layout/process2"/>
    <dgm:cxn modelId="{1ACEC9DF-6DC4-9A42-819F-A92FA044D321}" srcId="{ED01DF9C-77DA-274E-8D7F-DA43D79CA6E8}" destId="{8D8AE5ED-DB33-1C48-AE43-BB23F3026676}" srcOrd="1" destOrd="0" parTransId="{512F12D9-E56C-5440-A674-0A209A33DBBF}" sibTransId="{BF17D881-CD08-3641-A14B-E83C2F86566C}"/>
    <dgm:cxn modelId="{AF2ED8A6-B42C-3E40-B277-DE90E8F5B968}" type="presParOf" srcId="{BE934AF3-114D-304F-9C01-34C875AA9BB6}" destId="{808E1385-AA13-5B44-8DD8-47A7D992E857}" srcOrd="0" destOrd="0" presId="urn:microsoft.com/office/officeart/2005/8/layout/process2"/>
    <dgm:cxn modelId="{A09DE1F5-CF95-414E-8C5D-018818957B41}" type="presParOf" srcId="{BE934AF3-114D-304F-9C01-34C875AA9BB6}" destId="{925EE0D0-BD96-F24B-B425-0670135A2DF7}" srcOrd="1" destOrd="0" presId="urn:microsoft.com/office/officeart/2005/8/layout/process2"/>
    <dgm:cxn modelId="{3C6005CF-9454-B145-9611-86495AF3825D}" type="presParOf" srcId="{925EE0D0-BD96-F24B-B425-0670135A2DF7}" destId="{888CCC62-057D-F446-9EA1-860FDD4BAE2F}" srcOrd="0" destOrd="0" presId="urn:microsoft.com/office/officeart/2005/8/layout/process2"/>
    <dgm:cxn modelId="{F6826D40-71DE-1B43-8D4B-EC9863723C11}" type="presParOf" srcId="{BE934AF3-114D-304F-9C01-34C875AA9BB6}" destId="{11739E1C-A8C6-0841-BA8E-F4E120501FA8}" srcOrd="2" destOrd="0" presId="urn:microsoft.com/office/officeart/2005/8/layout/process2"/>
    <dgm:cxn modelId="{0F66C541-CDCA-5B4F-8CE1-FF172C593E2F}" type="presParOf" srcId="{BE934AF3-114D-304F-9C01-34C875AA9BB6}" destId="{C5F49B96-9A7B-9049-825B-23DCC1FB97F6}" srcOrd="3" destOrd="0" presId="urn:microsoft.com/office/officeart/2005/8/layout/process2"/>
    <dgm:cxn modelId="{B069EDA4-B0A6-3F42-ACC2-F30DCEA4C9D5}" type="presParOf" srcId="{C5F49B96-9A7B-9049-825B-23DCC1FB97F6}" destId="{FDCD2F97-DF86-D54C-80D2-F149F9E08D23}" srcOrd="0" destOrd="0" presId="urn:microsoft.com/office/officeart/2005/8/layout/process2"/>
    <dgm:cxn modelId="{89E1B706-258B-FF44-BAD7-47E478A9B52E}" type="presParOf" srcId="{BE934AF3-114D-304F-9C01-34C875AA9BB6}" destId="{9238F8B7-11D6-CC4F-BE7A-3E70C81224F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B41405-BC4C-9A4F-B3B1-B2173108ECD2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189F09AD-2FBF-F048-80F0-DD1B038AEF19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Absolute Value</a:t>
          </a:r>
        </a:p>
      </dgm:t>
    </dgm:pt>
    <dgm:pt modelId="{E5E49BCE-DDC8-BD45-B4FB-00912F864C02}" type="parTrans" cxnId="{6EEF4790-0E77-1840-852E-4E56DE0B39DA}">
      <dgm:prSet/>
      <dgm:spPr/>
      <dgm:t>
        <a:bodyPr/>
        <a:lstStyle/>
        <a:p>
          <a:endParaRPr lang="de-DE"/>
        </a:p>
      </dgm:t>
    </dgm:pt>
    <dgm:pt modelId="{67BB5542-AFFC-7E41-8703-E4C0D9F44E09}" type="sibTrans" cxnId="{6EEF4790-0E77-1840-852E-4E56DE0B39DA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0C29A2C1-1170-084B-9712-35889C69EDB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Mel </a:t>
          </a:r>
          <a:r>
            <a:rPr lang="de-DE" dirty="0" err="1"/>
            <a:t>Scale</a:t>
          </a:r>
          <a:r>
            <a:rPr lang="de-DE" dirty="0"/>
            <a:t> Feature Bank</a:t>
          </a:r>
        </a:p>
      </dgm:t>
    </dgm:pt>
    <dgm:pt modelId="{04A2F8E9-0CA8-7741-9663-A337A8CD1E57}" type="parTrans" cxnId="{C239B7AC-A437-3C4A-A0DA-95DC0F3391A6}">
      <dgm:prSet/>
      <dgm:spPr/>
      <dgm:t>
        <a:bodyPr/>
        <a:lstStyle/>
        <a:p>
          <a:endParaRPr lang="de-DE"/>
        </a:p>
      </dgm:t>
    </dgm:pt>
    <dgm:pt modelId="{F9DA5C4A-3F3A-6543-BF9E-522C50535E6D}" type="sibTrans" cxnId="{C239B7AC-A437-3C4A-A0DA-95DC0F3391A6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4BFA7EC8-8210-5D4F-959B-365D90CD6ABB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Log </a:t>
          </a:r>
          <a:r>
            <a:rPr lang="de-DE" dirty="0" err="1"/>
            <a:t>Scale</a:t>
          </a:r>
          <a:endParaRPr lang="de-DE" dirty="0"/>
        </a:p>
      </dgm:t>
    </dgm:pt>
    <dgm:pt modelId="{F92F775E-A1E6-444E-96D4-C0D089C615F9}" type="parTrans" cxnId="{0F292B33-FC48-E44B-9EC1-154EEA11C1A6}">
      <dgm:prSet/>
      <dgm:spPr/>
      <dgm:t>
        <a:bodyPr/>
        <a:lstStyle/>
        <a:p>
          <a:endParaRPr lang="de-DE"/>
        </a:p>
      </dgm:t>
    </dgm:pt>
    <dgm:pt modelId="{E9D86CB6-3F69-FD4A-BEAC-49F0B4C9C9B1}" type="sibTrans" cxnId="{0F292B33-FC48-E44B-9EC1-154EEA11C1A6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81AA76C3-3D55-6D4F-83ED-E10AF897EA2B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de-DE" dirty="0" err="1"/>
            <a:t>Discrete</a:t>
          </a:r>
          <a:r>
            <a:rPr lang="de-DE" dirty="0"/>
            <a:t> </a:t>
          </a:r>
          <a:r>
            <a:rPr lang="de-DE" dirty="0" err="1"/>
            <a:t>Cosine</a:t>
          </a:r>
          <a:r>
            <a:rPr lang="de-DE" dirty="0"/>
            <a:t> Transformation II</a:t>
          </a:r>
        </a:p>
      </dgm:t>
    </dgm:pt>
    <dgm:pt modelId="{40A44821-A2A8-1E46-AC3B-F881E1079921}" type="parTrans" cxnId="{6BBAEDEE-96F8-AD46-8E9A-076489C3ED1A}">
      <dgm:prSet/>
      <dgm:spPr/>
      <dgm:t>
        <a:bodyPr/>
        <a:lstStyle/>
        <a:p>
          <a:endParaRPr lang="de-DE"/>
        </a:p>
      </dgm:t>
    </dgm:pt>
    <dgm:pt modelId="{DC3A2EF3-2ECD-4F40-BD81-CEE5E5EA3F90}" type="sibTrans" cxnId="{6BBAEDEE-96F8-AD46-8E9A-076489C3ED1A}">
      <dgm:prSet/>
      <dgm:spPr/>
      <dgm:t>
        <a:bodyPr/>
        <a:lstStyle/>
        <a:p>
          <a:endParaRPr lang="de-DE"/>
        </a:p>
      </dgm:t>
    </dgm:pt>
    <dgm:pt modelId="{AF655B2E-79D1-9540-AED5-B98EBB0385A5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Fast </a:t>
          </a:r>
          <a:r>
            <a:rPr lang="de-DE"/>
            <a:t>Fourier Transformation</a:t>
          </a:r>
          <a:endParaRPr lang="de-DE" dirty="0"/>
        </a:p>
      </dgm:t>
    </dgm:pt>
    <dgm:pt modelId="{E4EAD083-E341-EB4B-91BB-9E7B49C511F8}" type="parTrans" cxnId="{06B11E5D-E27E-5D4E-A2E2-5470A72D7ACF}">
      <dgm:prSet/>
      <dgm:spPr/>
      <dgm:t>
        <a:bodyPr/>
        <a:lstStyle/>
        <a:p>
          <a:endParaRPr lang="de-DE"/>
        </a:p>
      </dgm:t>
    </dgm:pt>
    <dgm:pt modelId="{337380F1-FB37-DC4F-8C52-C38167FA1A20}" type="sibTrans" cxnId="{06B11E5D-E27E-5D4E-A2E2-5470A72D7ACF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D2A27E8F-5CDC-784F-9122-EAEC00F2E975}" type="pres">
      <dgm:prSet presAssocID="{45B41405-BC4C-9A4F-B3B1-B2173108ECD2}" presName="linearFlow" presStyleCnt="0">
        <dgm:presLayoutVars>
          <dgm:resizeHandles val="exact"/>
        </dgm:presLayoutVars>
      </dgm:prSet>
      <dgm:spPr/>
    </dgm:pt>
    <dgm:pt modelId="{A675D07D-987F-BC4F-9397-11ED7DC78F2C}" type="pres">
      <dgm:prSet presAssocID="{AF655B2E-79D1-9540-AED5-B98EBB0385A5}" presName="node" presStyleLbl="node1" presStyleIdx="0" presStyleCnt="5">
        <dgm:presLayoutVars>
          <dgm:bulletEnabled val="1"/>
        </dgm:presLayoutVars>
      </dgm:prSet>
      <dgm:spPr/>
    </dgm:pt>
    <dgm:pt modelId="{82394C67-20FF-CC40-8F42-A68E8417D096}" type="pres">
      <dgm:prSet presAssocID="{337380F1-FB37-DC4F-8C52-C38167FA1A20}" presName="sibTrans" presStyleLbl="sibTrans2D1" presStyleIdx="0" presStyleCnt="4"/>
      <dgm:spPr/>
    </dgm:pt>
    <dgm:pt modelId="{4BFDC839-4E63-0044-B5AB-33DF7700CB65}" type="pres">
      <dgm:prSet presAssocID="{337380F1-FB37-DC4F-8C52-C38167FA1A20}" presName="connectorText" presStyleLbl="sibTrans2D1" presStyleIdx="0" presStyleCnt="4"/>
      <dgm:spPr/>
    </dgm:pt>
    <dgm:pt modelId="{46D23D34-47D8-5D4A-9ED7-3FF1A8A8B545}" type="pres">
      <dgm:prSet presAssocID="{189F09AD-2FBF-F048-80F0-DD1B038AEF19}" presName="node" presStyleLbl="node1" presStyleIdx="1" presStyleCnt="5">
        <dgm:presLayoutVars>
          <dgm:bulletEnabled val="1"/>
        </dgm:presLayoutVars>
      </dgm:prSet>
      <dgm:spPr/>
    </dgm:pt>
    <dgm:pt modelId="{A7241EFF-87D4-7743-88F5-46198D1BF02A}" type="pres">
      <dgm:prSet presAssocID="{67BB5542-AFFC-7E41-8703-E4C0D9F44E09}" presName="sibTrans" presStyleLbl="sibTrans2D1" presStyleIdx="1" presStyleCnt="4"/>
      <dgm:spPr/>
    </dgm:pt>
    <dgm:pt modelId="{2C3C3060-5517-A244-9FB8-4C05FA431B1A}" type="pres">
      <dgm:prSet presAssocID="{67BB5542-AFFC-7E41-8703-E4C0D9F44E09}" presName="connectorText" presStyleLbl="sibTrans2D1" presStyleIdx="1" presStyleCnt="4"/>
      <dgm:spPr/>
    </dgm:pt>
    <dgm:pt modelId="{C2D1A339-55F5-B142-9F9E-D27B68A80B63}" type="pres">
      <dgm:prSet presAssocID="{0C29A2C1-1170-084B-9712-35889C69EDB4}" presName="node" presStyleLbl="node1" presStyleIdx="2" presStyleCnt="5">
        <dgm:presLayoutVars>
          <dgm:bulletEnabled val="1"/>
        </dgm:presLayoutVars>
      </dgm:prSet>
      <dgm:spPr/>
    </dgm:pt>
    <dgm:pt modelId="{F78760A0-878B-FC48-B178-C4F3C3259F85}" type="pres">
      <dgm:prSet presAssocID="{F9DA5C4A-3F3A-6543-BF9E-522C50535E6D}" presName="sibTrans" presStyleLbl="sibTrans2D1" presStyleIdx="2" presStyleCnt="4"/>
      <dgm:spPr/>
    </dgm:pt>
    <dgm:pt modelId="{FCBC46F7-08C0-1C46-9A54-3FA3D7459E68}" type="pres">
      <dgm:prSet presAssocID="{F9DA5C4A-3F3A-6543-BF9E-522C50535E6D}" presName="connectorText" presStyleLbl="sibTrans2D1" presStyleIdx="2" presStyleCnt="4"/>
      <dgm:spPr/>
    </dgm:pt>
    <dgm:pt modelId="{C4634133-798E-F841-B45C-046EAC8FAFBA}" type="pres">
      <dgm:prSet presAssocID="{4BFA7EC8-8210-5D4F-959B-365D90CD6ABB}" presName="node" presStyleLbl="node1" presStyleIdx="3" presStyleCnt="5">
        <dgm:presLayoutVars>
          <dgm:bulletEnabled val="1"/>
        </dgm:presLayoutVars>
      </dgm:prSet>
      <dgm:spPr/>
    </dgm:pt>
    <dgm:pt modelId="{5DC41BDB-9ECA-7548-97EA-C49A279B10D2}" type="pres">
      <dgm:prSet presAssocID="{E9D86CB6-3F69-FD4A-BEAC-49F0B4C9C9B1}" presName="sibTrans" presStyleLbl="sibTrans2D1" presStyleIdx="3" presStyleCnt="4"/>
      <dgm:spPr/>
    </dgm:pt>
    <dgm:pt modelId="{4A35A9A0-0131-7C4D-B4F6-7192DE1877CD}" type="pres">
      <dgm:prSet presAssocID="{E9D86CB6-3F69-FD4A-BEAC-49F0B4C9C9B1}" presName="connectorText" presStyleLbl="sibTrans2D1" presStyleIdx="3" presStyleCnt="4"/>
      <dgm:spPr/>
    </dgm:pt>
    <dgm:pt modelId="{D1D0D28E-85D4-C049-9327-8CE6C9FEBCCE}" type="pres">
      <dgm:prSet presAssocID="{81AA76C3-3D55-6D4F-83ED-E10AF897EA2B}" presName="node" presStyleLbl="node1" presStyleIdx="4" presStyleCnt="5">
        <dgm:presLayoutVars>
          <dgm:bulletEnabled val="1"/>
        </dgm:presLayoutVars>
      </dgm:prSet>
      <dgm:spPr/>
    </dgm:pt>
  </dgm:ptLst>
  <dgm:cxnLst>
    <dgm:cxn modelId="{BC7B330B-AE80-304D-9C13-10E5E59F54A8}" type="presOf" srcId="{4BFA7EC8-8210-5D4F-959B-365D90CD6ABB}" destId="{C4634133-798E-F841-B45C-046EAC8FAFBA}" srcOrd="0" destOrd="0" presId="urn:microsoft.com/office/officeart/2005/8/layout/process2"/>
    <dgm:cxn modelId="{C21A3B17-9B86-B845-A6EF-50B2F12A594B}" type="presOf" srcId="{45B41405-BC4C-9A4F-B3B1-B2173108ECD2}" destId="{D2A27E8F-5CDC-784F-9122-EAEC00F2E975}" srcOrd="0" destOrd="0" presId="urn:microsoft.com/office/officeart/2005/8/layout/process2"/>
    <dgm:cxn modelId="{D24D3419-C483-6D41-8582-89BDA1C80E04}" type="presOf" srcId="{E9D86CB6-3F69-FD4A-BEAC-49F0B4C9C9B1}" destId="{4A35A9A0-0131-7C4D-B4F6-7192DE1877CD}" srcOrd="1" destOrd="0" presId="urn:microsoft.com/office/officeart/2005/8/layout/process2"/>
    <dgm:cxn modelId="{D496391B-B1F2-FE4D-91EB-922F3E5F1818}" type="presOf" srcId="{337380F1-FB37-DC4F-8C52-C38167FA1A20}" destId="{82394C67-20FF-CC40-8F42-A68E8417D096}" srcOrd="0" destOrd="0" presId="urn:microsoft.com/office/officeart/2005/8/layout/process2"/>
    <dgm:cxn modelId="{FE7EAB25-6660-D44F-A295-E6658AE201AD}" type="presOf" srcId="{AF655B2E-79D1-9540-AED5-B98EBB0385A5}" destId="{A675D07D-987F-BC4F-9397-11ED7DC78F2C}" srcOrd="0" destOrd="0" presId="urn:microsoft.com/office/officeart/2005/8/layout/process2"/>
    <dgm:cxn modelId="{0F292B33-FC48-E44B-9EC1-154EEA11C1A6}" srcId="{45B41405-BC4C-9A4F-B3B1-B2173108ECD2}" destId="{4BFA7EC8-8210-5D4F-959B-365D90CD6ABB}" srcOrd="3" destOrd="0" parTransId="{F92F775E-A1E6-444E-96D4-C0D089C615F9}" sibTransId="{E9D86CB6-3F69-FD4A-BEAC-49F0B4C9C9B1}"/>
    <dgm:cxn modelId="{0003FC39-C2CA-C744-87EA-10227A0075C6}" type="presOf" srcId="{F9DA5C4A-3F3A-6543-BF9E-522C50535E6D}" destId="{FCBC46F7-08C0-1C46-9A54-3FA3D7459E68}" srcOrd="1" destOrd="0" presId="urn:microsoft.com/office/officeart/2005/8/layout/process2"/>
    <dgm:cxn modelId="{CFAC154E-3A78-2E45-8024-C94C1C80A9F0}" type="presOf" srcId="{F9DA5C4A-3F3A-6543-BF9E-522C50535E6D}" destId="{F78760A0-878B-FC48-B178-C4F3C3259F85}" srcOrd="0" destOrd="0" presId="urn:microsoft.com/office/officeart/2005/8/layout/process2"/>
    <dgm:cxn modelId="{06B11E5D-E27E-5D4E-A2E2-5470A72D7ACF}" srcId="{45B41405-BC4C-9A4F-B3B1-B2173108ECD2}" destId="{AF655B2E-79D1-9540-AED5-B98EBB0385A5}" srcOrd="0" destOrd="0" parTransId="{E4EAD083-E341-EB4B-91BB-9E7B49C511F8}" sibTransId="{337380F1-FB37-DC4F-8C52-C38167FA1A20}"/>
    <dgm:cxn modelId="{7BC9F687-DF07-CA40-8DDE-759B9EBBB614}" type="presOf" srcId="{81AA76C3-3D55-6D4F-83ED-E10AF897EA2B}" destId="{D1D0D28E-85D4-C049-9327-8CE6C9FEBCCE}" srcOrd="0" destOrd="0" presId="urn:microsoft.com/office/officeart/2005/8/layout/process2"/>
    <dgm:cxn modelId="{6FF4B18E-F5AA-F340-A630-62118E6A2184}" type="presOf" srcId="{0C29A2C1-1170-084B-9712-35889C69EDB4}" destId="{C2D1A339-55F5-B142-9F9E-D27B68A80B63}" srcOrd="0" destOrd="0" presId="urn:microsoft.com/office/officeart/2005/8/layout/process2"/>
    <dgm:cxn modelId="{6EEF4790-0E77-1840-852E-4E56DE0B39DA}" srcId="{45B41405-BC4C-9A4F-B3B1-B2173108ECD2}" destId="{189F09AD-2FBF-F048-80F0-DD1B038AEF19}" srcOrd="1" destOrd="0" parTransId="{E5E49BCE-DDC8-BD45-B4FB-00912F864C02}" sibTransId="{67BB5542-AFFC-7E41-8703-E4C0D9F44E09}"/>
    <dgm:cxn modelId="{8F308A91-9CE7-6E41-80FF-7E3FCDF802B3}" type="presOf" srcId="{67BB5542-AFFC-7E41-8703-E4C0D9F44E09}" destId="{2C3C3060-5517-A244-9FB8-4C05FA431B1A}" srcOrd="1" destOrd="0" presId="urn:microsoft.com/office/officeart/2005/8/layout/process2"/>
    <dgm:cxn modelId="{C239B7AC-A437-3C4A-A0DA-95DC0F3391A6}" srcId="{45B41405-BC4C-9A4F-B3B1-B2173108ECD2}" destId="{0C29A2C1-1170-084B-9712-35889C69EDB4}" srcOrd="2" destOrd="0" parTransId="{04A2F8E9-0CA8-7741-9663-A337A8CD1E57}" sibTransId="{F9DA5C4A-3F3A-6543-BF9E-522C50535E6D}"/>
    <dgm:cxn modelId="{A768A7D2-8D37-D944-95EC-E5BCC4354556}" type="presOf" srcId="{67BB5542-AFFC-7E41-8703-E4C0D9F44E09}" destId="{A7241EFF-87D4-7743-88F5-46198D1BF02A}" srcOrd="0" destOrd="0" presId="urn:microsoft.com/office/officeart/2005/8/layout/process2"/>
    <dgm:cxn modelId="{D969C4DE-3D9C-2548-A8EE-07AC9F3B8720}" type="presOf" srcId="{189F09AD-2FBF-F048-80F0-DD1B038AEF19}" destId="{46D23D34-47D8-5D4A-9ED7-3FF1A8A8B545}" srcOrd="0" destOrd="0" presId="urn:microsoft.com/office/officeart/2005/8/layout/process2"/>
    <dgm:cxn modelId="{00BAABE0-7FAB-FA4A-8DE7-F67285A68135}" type="presOf" srcId="{E9D86CB6-3F69-FD4A-BEAC-49F0B4C9C9B1}" destId="{5DC41BDB-9ECA-7548-97EA-C49A279B10D2}" srcOrd="0" destOrd="0" presId="urn:microsoft.com/office/officeart/2005/8/layout/process2"/>
    <dgm:cxn modelId="{6BBAEDEE-96F8-AD46-8E9A-076489C3ED1A}" srcId="{45B41405-BC4C-9A4F-B3B1-B2173108ECD2}" destId="{81AA76C3-3D55-6D4F-83ED-E10AF897EA2B}" srcOrd="4" destOrd="0" parTransId="{40A44821-A2A8-1E46-AC3B-F881E1079921}" sibTransId="{DC3A2EF3-2ECD-4F40-BD81-CEE5E5EA3F90}"/>
    <dgm:cxn modelId="{5EBB1BF3-2828-EC40-93DF-285F80B44BF1}" type="presOf" srcId="{337380F1-FB37-DC4F-8C52-C38167FA1A20}" destId="{4BFDC839-4E63-0044-B5AB-33DF7700CB65}" srcOrd="1" destOrd="0" presId="urn:microsoft.com/office/officeart/2005/8/layout/process2"/>
    <dgm:cxn modelId="{D6BBDA74-7E51-4847-8416-A576A552485F}" type="presParOf" srcId="{D2A27E8F-5CDC-784F-9122-EAEC00F2E975}" destId="{A675D07D-987F-BC4F-9397-11ED7DC78F2C}" srcOrd="0" destOrd="0" presId="urn:microsoft.com/office/officeart/2005/8/layout/process2"/>
    <dgm:cxn modelId="{01CF2073-F111-D348-95C1-1E8A9CF4424C}" type="presParOf" srcId="{D2A27E8F-5CDC-784F-9122-EAEC00F2E975}" destId="{82394C67-20FF-CC40-8F42-A68E8417D096}" srcOrd="1" destOrd="0" presId="urn:microsoft.com/office/officeart/2005/8/layout/process2"/>
    <dgm:cxn modelId="{34674CEE-4CD3-A343-8E0A-42869A56C542}" type="presParOf" srcId="{82394C67-20FF-CC40-8F42-A68E8417D096}" destId="{4BFDC839-4E63-0044-B5AB-33DF7700CB65}" srcOrd="0" destOrd="0" presId="urn:microsoft.com/office/officeart/2005/8/layout/process2"/>
    <dgm:cxn modelId="{6A99A101-A256-D948-8E20-B9BAD6D58E6A}" type="presParOf" srcId="{D2A27E8F-5CDC-784F-9122-EAEC00F2E975}" destId="{46D23D34-47D8-5D4A-9ED7-3FF1A8A8B545}" srcOrd="2" destOrd="0" presId="urn:microsoft.com/office/officeart/2005/8/layout/process2"/>
    <dgm:cxn modelId="{BC3B2119-65E2-864F-94D0-73CBDC50DCEE}" type="presParOf" srcId="{D2A27E8F-5CDC-784F-9122-EAEC00F2E975}" destId="{A7241EFF-87D4-7743-88F5-46198D1BF02A}" srcOrd="3" destOrd="0" presId="urn:microsoft.com/office/officeart/2005/8/layout/process2"/>
    <dgm:cxn modelId="{EAA9790B-74E1-5B49-9489-21A6099C46DD}" type="presParOf" srcId="{A7241EFF-87D4-7743-88F5-46198D1BF02A}" destId="{2C3C3060-5517-A244-9FB8-4C05FA431B1A}" srcOrd="0" destOrd="0" presId="urn:microsoft.com/office/officeart/2005/8/layout/process2"/>
    <dgm:cxn modelId="{B96F63B3-7E90-0147-BF54-637817BFEAB5}" type="presParOf" srcId="{D2A27E8F-5CDC-784F-9122-EAEC00F2E975}" destId="{C2D1A339-55F5-B142-9F9E-D27B68A80B63}" srcOrd="4" destOrd="0" presId="urn:microsoft.com/office/officeart/2005/8/layout/process2"/>
    <dgm:cxn modelId="{57581A2B-4C61-5F43-A5C7-CF7EE7EC7AE8}" type="presParOf" srcId="{D2A27E8F-5CDC-784F-9122-EAEC00F2E975}" destId="{F78760A0-878B-FC48-B178-C4F3C3259F85}" srcOrd="5" destOrd="0" presId="urn:microsoft.com/office/officeart/2005/8/layout/process2"/>
    <dgm:cxn modelId="{13CCE840-7492-5744-91BD-2915DE779E96}" type="presParOf" srcId="{F78760A0-878B-FC48-B178-C4F3C3259F85}" destId="{FCBC46F7-08C0-1C46-9A54-3FA3D7459E68}" srcOrd="0" destOrd="0" presId="urn:microsoft.com/office/officeart/2005/8/layout/process2"/>
    <dgm:cxn modelId="{9FD561ED-BF16-FE4C-AFC5-0D09CBAF744E}" type="presParOf" srcId="{D2A27E8F-5CDC-784F-9122-EAEC00F2E975}" destId="{C4634133-798E-F841-B45C-046EAC8FAFBA}" srcOrd="6" destOrd="0" presId="urn:microsoft.com/office/officeart/2005/8/layout/process2"/>
    <dgm:cxn modelId="{F4E9092D-B2F5-094A-BB79-9B59D41CE934}" type="presParOf" srcId="{D2A27E8F-5CDC-784F-9122-EAEC00F2E975}" destId="{5DC41BDB-9ECA-7548-97EA-C49A279B10D2}" srcOrd="7" destOrd="0" presId="urn:microsoft.com/office/officeart/2005/8/layout/process2"/>
    <dgm:cxn modelId="{C71073FD-C540-D845-A2F5-1BC7F9370DDC}" type="presParOf" srcId="{5DC41BDB-9ECA-7548-97EA-C49A279B10D2}" destId="{4A35A9A0-0131-7C4D-B4F6-7192DE1877CD}" srcOrd="0" destOrd="0" presId="urn:microsoft.com/office/officeart/2005/8/layout/process2"/>
    <dgm:cxn modelId="{E3C9925D-C988-3442-88F1-48746BDAE3D8}" type="presParOf" srcId="{D2A27E8F-5CDC-784F-9122-EAEC00F2E975}" destId="{D1D0D28E-85D4-C049-9327-8CE6C9FEBCCE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B41405-BC4C-9A4F-B3B1-B2173108ECD2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189F09AD-2FBF-F048-80F0-DD1B038AEF19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Auto </a:t>
          </a:r>
          <a:r>
            <a:rPr lang="de-DE" dirty="0" err="1"/>
            <a:t>Correction</a:t>
          </a:r>
          <a:r>
            <a:rPr lang="de-DE" dirty="0"/>
            <a:t> Analysis</a:t>
          </a:r>
        </a:p>
      </dgm:t>
    </dgm:pt>
    <dgm:pt modelId="{E5E49BCE-DDC8-BD45-B4FB-00912F864C02}" type="parTrans" cxnId="{6EEF4790-0E77-1840-852E-4E56DE0B39DA}">
      <dgm:prSet/>
      <dgm:spPr/>
      <dgm:t>
        <a:bodyPr/>
        <a:lstStyle/>
        <a:p>
          <a:endParaRPr lang="de-DE"/>
        </a:p>
      </dgm:t>
    </dgm:pt>
    <dgm:pt modelId="{67BB5542-AFFC-7E41-8703-E4C0D9F44E09}" type="sibTrans" cxnId="{6EEF4790-0E77-1840-852E-4E56DE0B39DA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0C29A2C1-1170-084B-9712-35889C69EDB4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LPC Analysis</a:t>
          </a:r>
        </a:p>
      </dgm:t>
    </dgm:pt>
    <dgm:pt modelId="{04A2F8E9-0CA8-7741-9663-A337A8CD1E57}" type="parTrans" cxnId="{C239B7AC-A437-3C4A-A0DA-95DC0F3391A6}">
      <dgm:prSet/>
      <dgm:spPr/>
      <dgm:t>
        <a:bodyPr/>
        <a:lstStyle/>
        <a:p>
          <a:endParaRPr lang="de-DE"/>
        </a:p>
      </dgm:t>
    </dgm:pt>
    <dgm:pt modelId="{F9DA5C4A-3F3A-6543-BF9E-522C50535E6D}" type="sibTrans" cxnId="{C239B7AC-A437-3C4A-A0DA-95DC0F3391A6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4BFA7EC8-8210-5D4F-959B-365D90CD6ABB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LPC Parameter </a:t>
          </a:r>
          <a:r>
            <a:rPr lang="de-DE" dirty="0" err="1"/>
            <a:t>Conversion</a:t>
          </a:r>
          <a:endParaRPr lang="de-DE" dirty="0"/>
        </a:p>
      </dgm:t>
    </dgm:pt>
    <dgm:pt modelId="{F92F775E-A1E6-444E-96D4-C0D089C615F9}" type="parTrans" cxnId="{0F292B33-FC48-E44B-9EC1-154EEA11C1A6}">
      <dgm:prSet/>
      <dgm:spPr/>
      <dgm:t>
        <a:bodyPr/>
        <a:lstStyle/>
        <a:p>
          <a:endParaRPr lang="de-DE"/>
        </a:p>
      </dgm:t>
    </dgm:pt>
    <dgm:pt modelId="{E9D86CB6-3F69-FD4A-BEAC-49F0B4C9C9B1}" type="sibTrans" cxnId="{0F292B33-FC48-E44B-9EC1-154EEA11C1A6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81AA76C3-3D55-6D4F-83ED-E10AF897EA2B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Parameter </a:t>
          </a:r>
          <a:r>
            <a:rPr lang="de-DE" dirty="0" err="1"/>
            <a:t>Weighing</a:t>
          </a:r>
          <a:endParaRPr lang="de-DE" dirty="0"/>
        </a:p>
      </dgm:t>
    </dgm:pt>
    <dgm:pt modelId="{40A44821-A2A8-1E46-AC3B-F881E1079921}" type="parTrans" cxnId="{6BBAEDEE-96F8-AD46-8E9A-076489C3ED1A}">
      <dgm:prSet/>
      <dgm:spPr/>
      <dgm:t>
        <a:bodyPr/>
        <a:lstStyle/>
        <a:p>
          <a:endParaRPr lang="de-DE"/>
        </a:p>
      </dgm:t>
    </dgm:pt>
    <dgm:pt modelId="{DC3A2EF3-2ECD-4F40-BD81-CEE5E5EA3F90}" type="sibTrans" cxnId="{6BBAEDEE-96F8-AD46-8E9A-076489C3ED1A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endParaRPr lang="de-DE"/>
        </a:p>
      </dgm:t>
    </dgm:pt>
    <dgm:pt modelId="{E8A86720-D5A6-224A-B084-72B13F6E5B5A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Temporal Derivative</a:t>
          </a:r>
        </a:p>
      </dgm:t>
    </dgm:pt>
    <dgm:pt modelId="{C720DFFD-3738-2749-A8EE-35B90E0D8B98}" type="parTrans" cxnId="{6EB70F60-B30E-7641-8BB3-2948739F6EEB}">
      <dgm:prSet/>
      <dgm:spPr/>
      <dgm:t>
        <a:bodyPr/>
        <a:lstStyle/>
        <a:p>
          <a:endParaRPr lang="de-DE"/>
        </a:p>
      </dgm:t>
    </dgm:pt>
    <dgm:pt modelId="{D0BB5B43-0536-F24C-B877-6595B5FBB53F}" type="sibTrans" cxnId="{6EB70F60-B30E-7641-8BB3-2948739F6EEB}">
      <dgm:prSet/>
      <dgm:spPr/>
      <dgm:t>
        <a:bodyPr/>
        <a:lstStyle/>
        <a:p>
          <a:endParaRPr lang="de-DE"/>
        </a:p>
      </dgm:t>
    </dgm:pt>
    <dgm:pt modelId="{D2A27E8F-5CDC-784F-9122-EAEC00F2E975}" type="pres">
      <dgm:prSet presAssocID="{45B41405-BC4C-9A4F-B3B1-B2173108ECD2}" presName="linearFlow" presStyleCnt="0">
        <dgm:presLayoutVars>
          <dgm:resizeHandles val="exact"/>
        </dgm:presLayoutVars>
      </dgm:prSet>
      <dgm:spPr/>
    </dgm:pt>
    <dgm:pt modelId="{46D23D34-47D8-5D4A-9ED7-3FF1A8A8B545}" type="pres">
      <dgm:prSet presAssocID="{189F09AD-2FBF-F048-80F0-DD1B038AEF19}" presName="node" presStyleLbl="node1" presStyleIdx="0" presStyleCnt="5">
        <dgm:presLayoutVars>
          <dgm:bulletEnabled val="1"/>
        </dgm:presLayoutVars>
      </dgm:prSet>
      <dgm:spPr/>
    </dgm:pt>
    <dgm:pt modelId="{A7241EFF-87D4-7743-88F5-46198D1BF02A}" type="pres">
      <dgm:prSet presAssocID="{67BB5542-AFFC-7E41-8703-E4C0D9F44E09}" presName="sibTrans" presStyleLbl="sibTrans2D1" presStyleIdx="0" presStyleCnt="4"/>
      <dgm:spPr/>
    </dgm:pt>
    <dgm:pt modelId="{2C3C3060-5517-A244-9FB8-4C05FA431B1A}" type="pres">
      <dgm:prSet presAssocID="{67BB5542-AFFC-7E41-8703-E4C0D9F44E09}" presName="connectorText" presStyleLbl="sibTrans2D1" presStyleIdx="0" presStyleCnt="4"/>
      <dgm:spPr/>
    </dgm:pt>
    <dgm:pt modelId="{C2D1A339-55F5-B142-9F9E-D27B68A80B63}" type="pres">
      <dgm:prSet presAssocID="{0C29A2C1-1170-084B-9712-35889C69EDB4}" presName="node" presStyleLbl="node1" presStyleIdx="1" presStyleCnt="5">
        <dgm:presLayoutVars>
          <dgm:bulletEnabled val="1"/>
        </dgm:presLayoutVars>
      </dgm:prSet>
      <dgm:spPr/>
    </dgm:pt>
    <dgm:pt modelId="{F78760A0-878B-FC48-B178-C4F3C3259F85}" type="pres">
      <dgm:prSet presAssocID="{F9DA5C4A-3F3A-6543-BF9E-522C50535E6D}" presName="sibTrans" presStyleLbl="sibTrans2D1" presStyleIdx="1" presStyleCnt="4"/>
      <dgm:spPr/>
    </dgm:pt>
    <dgm:pt modelId="{FCBC46F7-08C0-1C46-9A54-3FA3D7459E68}" type="pres">
      <dgm:prSet presAssocID="{F9DA5C4A-3F3A-6543-BF9E-522C50535E6D}" presName="connectorText" presStyleLbl="sibTrans2D1" presStyleIdx="1" presStyleCnt="4"/>
      <dgm:spPr/>
    </dgm:pt>
    <dgm:pt modelId="{C4634133-798E-F841-B45C-046EAC8FAFBA}" type="pres">
      <dgm:prSet presAssocID="{4BFA7EC8-8210-5D4F-959B-365D90CD6ABB}" presName="node" presStyleLbl="node1" presStyleIdx="2" presStyleCnt="5">
        <dgm:presLayoutVars>
          <dgm:bulletEnabled val="1"/>
        </dgm:presLayoutVars>
      </dgm:prSet>
      <dgm:spPr/>
    </dgm:pt>
    <dgm:pt modelId="{5DC41BDB-9ECA-7548-97EA-C49A279B10D2}" type="pres">
      <dgm:prSet presAssocID="{E9D86CB6-3F69-FD4A-BEAC-49F0B4C9C9B1}" presName="sibTrans" presStyleLbl="sibTrans2D1" presStyleIdx="2" presStyleCnt="4"/>
      <dgm:spPr/>
    </dgm:pt>
    <dgm:pt modelId="{4A35A9A0-0131-7C4D-B4F6-7192DE1877CD}" type="pres">
      <dgm:prSet presAssocID="{E9D86CB6-3F69-FD4A-BEAC-49F0B4C9C9B1}" presName="connectorText" presStyleLbl="sibTrans2D1" presStyleIdx="2" presStyleCnt="4"/>
      <dgm:spPr/>
    </dgm:pt>
    <dgm:pt modelId="{D1D0D28E-85D4-C049-9327-8CE6C9FEBCCE}" type="pres">
      <dgm:prSet presAssocID="{81AA76C3-3D55-6D4F-83ED-E10AF897EA2B}" presName="node" presStyleLbl="node1" presStyleIdx="3" presStyleCnt="5">
        <dgm:presLayoutVars>
          <dgm:bulletEnabled val="1"/>
        </dgm:presLayoutVars>
      </dgm:prSet>
      <dgm:spPr/>
    </dgm:pt>
    <dgm:pt modelId="{D9B96D4A-552F-B346-8CBC-843F3D3D673F}" type="pres">
      <dgm:prSet presAssocID="{DC3A2EF3-2ECD-4F40-BD81-CEE5E5EA3F90}" presName="sibTrans" presStyleLbl="sibTrans2D1" presStyleIdx="3" presStyleCnt="4"/>
      <dgm:spPr/>
    </dgm:pt>
    <dgm:pt modelId="{93098CCF-F719-F049-9A3F-C10A6B91353A}" type="pres">
      <dgm:prSet presAssocID="{DC3A2EF3-2ECD-4F40-BD81-CEE5E5EA3F90}" presName="connectorText" presStyleLbl="sibTrans2D1" presStyleIdx="3" presStyleCnt="4"/>
      <dgm:spPr/>
    </dgm:pt>
    <dgm:pt modelId="{A0D511BC-FD81-A34D-AB7E-DEA04D50435F}" type="pres">
      <dgm:prSet presAssocID="{E8A86720-D5A6-224A-B084-72B13F6E5B5A}" presName="node" presStyleLbl="node1" presStyleIdx="4" presStyleCnt="5">
        <dgm:presLayoutVars>
          <dgm:bulletEnabled val="1"/>
        </dgm:presLayoutVars>
      </dgm:prSet>
      <dgm:spPr/>
    </dgm:pt>
  </dgm:ptLst>
  <dgm:cxnLst>
    <dgm:cxn modelId="{BC7B330B-AE80-304D-9C13-10E5E59F54A8}" type="presOf" srcId="{4BFA7EC8-8210-5D4F-959B-365D90CD6ABB}" destId="{C4634133-798E-F841-B45C-046EAC8FAFBA}" srcOrd="0" destOrd="0" presId="urn:microsoft.com/office/officeart/2005/8/layout/process2"/>
    <dgm:cxn modelId="{18DE5C13-0791-AB44-B835-208B7BE41E9F}" type="presOf" srcId="{E8A86720-D5A6-224A-B084-72B13F6E5B5A}" destId="{A0D511BC-FD81-A34D-AB7E-DEA04D50435F}" srcOrd="0" destOrd="0" presId="urn:microsoft.com/office/officeart/2005/8/layout/process2"/>
    <dgm:cxn modelId="{C21A3B17-9B86-B845-A6EF-50B2F12A594B}" type="presOf" srcId="{45B41405-BC4C-9A4F-B3B1-B2173108ECD2}" destId="{D2A27E8F-5CDC-784F-9122-EAEC00F2E975}" srcOrd="0" destOrd="0" presId="urn:microsoft.com/office/officeart/2005/8/layout/process2"/>
    <dgm:cxn modelId="{D24D3419-C483-6D41-8582-89BDA1C80E04}" type="presOf" srcId="{E9D86CB6-3F69-FD4A-BEAC-49F0B4C9C9B1}" destId="{4A35A9A0-0131-7C4D-B4F6-7192DE1877CD}" srcOrd="1" destOrd="0" presId="urn:microsoft.com/office/officeart/2005/8/layout/process2"/>
    <dgm:cxn modelId="{0F292B33-FC48-E44B-9EC1-154EEA11C1A6}" srcId="{45B41405-BC4C-9A4F-B3B1-B2173108ECD2}" destId="{4BFA7EC8-8210-5D4F-959B-365D90CD6ABB}" srcOrd="2" destOrd="0" parTransId="{F92F775E-A1E6-444E-96D4-C0D089C615F9}" sibTransId="{E9D86CB6-3F69-FD4A-BEAC-49F0B4C9C9B1}"/>
    <dgm:cxn modelId="{413FBE34-D32C-5E45-92E7-04C082630C85}" type="presOf" srcId="{DC3A2EF3-2ECD-4F40-BD81-CEE5E5EA3F90}" destId="{93098CCF-F719-F049-9A3F-C10A6B91353A}" srcOrd="1" destOrd="0" presId="urn:microsoft.com/office/officeart/2005/8/layout/process2"/>
    <dgm:cxn modelId="{0003FC39-C2CA-C744-87EA-10227A0075C6}" type="presOf" srcId="{F9DA5C4A-3F3A-6543-BF9E-522C50535E6D}" destId="{FCBC46F7-08C0-1C46-9A54-3FA3D7459E68}" srcOrd="1" destOrd="0" presId="urn:microsoft.com/office/officeart/2005/8/layout/process2"/>
    <dgm:cxn modelId="{CFAC154E-3A78-2E45-8024-C94C1C80A9F0}" type="presOf" srcId="{F9DA5C4A-3F3A-6543-BF9E-522C50535E6D}" destId="{F78760A0-878B-FC48-B178-C4F3C3259F85}" srcOrd="0" destOrd="0" presId="urn:microsoft.com/office/officeart/2005/8/layout/process2"/>
    <dgm:cxn modelId="{6EB70F60-B30E-7641-8BB3-2948739F6EEB}" srcId="{45B41405-BC4C-9A4F-B3B1-B2173108ECD2}" destId="{E8A86720-D5A6-224A-B084-72B13F6E5B5A}" srcOrd="4" destOrd="0" parTransId="{C720DFFD-3738-2749-A8EE-35B90E0D8B98}" sibTransId="{D0BB5B43-0536-F24C-B877-6595B5FBB53F}"/>
    <dgm:cxn modelId="{7BC9F687-DF07-CA40-8DDE-759B9EBBB614}" type="presOf" srcId="{81AA76C3-3D55-6D4F-83ED-E10AF897EA2B}" destId="{D1D0D28E-85D4-C049-9327-8CE6C9FEBCCE}" srcOrd="0" destOrd="0" presId="urn:microsoft.com/office/officeart/2005/8/layout/process2"/>
    <dgm:cxn modelId="{6FF4B18E-F5AA-F340-A630-62118E6A2184}" type="presOf" srcId="{0C29A2C1-1170-084B-9712-35889C69EDB4}" destId="{C2D1A339-55F5-B142-9F9E-D27B68A80B63}" srcOrd="0" destOrd="0" presId="urn:microsoft.com/office/officeart/2005/8/layout/process2"/>
    <dgm:cxn modelId="{6EEF4790-0E77-1840-852E-4E56DE0B39DA}" srcId="{45B41405-BC4C-9A4F-B3B1-B2173108ECD2}" destId="{189F09AD-2FBF-F048-80F0-DD1B038AEF19}" srcOrd="0" destOrd="0" parTransId="{E5E49BCE-DDC8-BD45-B4FB-00912F864C02}" sibTransId="{67BB5542-AFFC-7E41-8703-E4C0D9F44E09}"/>
    <dgm:cxn modelId="{8F308A91-9CE7-6E41-80FF-7E3FCDF802B3}" type="presOf" srcId="{67BB5542-AFFC-7E41-8703-E4C0D9F44E09}" destId="{2C3C3060-5517-A244-9FB8-4C05FA431B1A}" srcOrd="1" destOrd="0" presId="urn:microsoft.com/office/officeart/2005/8/layout/process2"/>
    <dgm:cxn modelId="{C239B7AC-A437-3C4A-A0DA-95DC0F3391A6}" srcId="{45B41405-BC4C-9A4F-B3B1-B2173108ECD2}" destId="{0C29A2C1-1170-084B-9712-35889C69EDB4}" srcOrd="1" destOrd="0" parTransId="{04A2F8E9-0CA8-7741-9663-A337A8CD1E57}" sibTransId="{F9DA5C4A-3F3A-6543-BF9E-522C50535E6D}"/>
    <dgm:cxn modelId="{A768A7D2-8D37-D944-95EC-E5BCC4354556}" type="presOf" srcId="{67BB5542-AFFC-7E41-8703-E4C0D9F44E09}" destId="{A7241EFF-87D4-7743-88F5-46198D1BF02A}" srcOrd="0" destOrd="0" presId="urn:microsoft.com/office/officeart/2005/8/layout/process2"/>
    <dgm:cxn modelId="{D969C4DE-3D9C-2548-A8EE-07AC9F3B8720}" type="presOf" srcId="{189F09AD-2FBF-F048-80F0-DD1B038AEF19}" destId="{46D23D34-47D8-5D4A-9ED7-3FF1A8A8B545}" srcOrd="0" destOrd="0" presId="urn:microsoft.com/office/officeart/2005/8/layout/process2"/>
    <dgm:cxn modelId="{00BAABE0-7FAB-FA4A-8DE7-F67285A68135}" type="presOf" srcId="{E9D86CB6-3F69-FD4A-BEAC-49F0B4C9C9B1}" destId="{5DC41BDB-9ECA-7548-97EA-C49A279B10D2}" srcOrd="0" destOrd="0" presId="urn:microsoft.com/office/officeart/2005/8/layout/process2"/>
    <dgm:cxn modelId="{4D8194E6-513A-C142-AD4A-5301727C06E4}" type="presOf" srcId="{DC3A2EF3-2ECD-4F40-BD81-CEE5E5EA3F90}" destId="{D9B96D4A-552F-B346-8CBC-843F3D3D673F}" srcOrd="0" destOrd="0" presId="urn:microsoft.com/office/officeart/2005/8/layout/process2"/>
    <dgm:cxn modelId="{6BBAEDEE-96F8-AD46-8E9A-076489C3ED1A}" srcId="{45B41405-BC4C-9A4F-B3B1-B2173108ECD2}" destId="{81AA76C3-3D55-6D4F-83ED-E10AF897EA2B}" srcOrd="3" destOrd="0" parTransId="{40A44821-A2A8-1E46-AC3B-F881E1079921}" sibTransId="{DC3A2EF3-2ECD-4F40-BD81-CEE5E5EA3F90}"/>
    <dgm:cxn modelId="{6A99A101-A256-D948-8E20-B9BAD6D58E6A}" type="presParOf" srcId="{D2A27E8F-5CDC-784F-9122-EAEC00F2E975}" destId="{46D23D34-47D8-5D4A-9ED7-3FF1A8A8B545}" srcOrd="0" destOrd="0" presId="urn:microsoft.com/office/officeart/2005/8/layout/process2"/>
    <dgm:cxn modelId="{BC3B2119-65E2-864F-94D0-73CBDC50DCEE}" type="presParOf" srcId="{D2A27E8F-5CDC-784F-9122-EAEC00F2E975}" destId="{A7241EFF-87D4-7743-88F5-46198D1BF02A}" srcOrd="1" destOrd="0" presId="urn:microsoft.com/office/officeart/2005/8/layout/process2"/>
    <dgm:cxn modelId="{EAA9790B-74E1-5B49-9489-21A6099C46DD}" type="presParOf" srcId="{A7241EFF-87D4-7743-88F5-46198D1BF02A}" destId="{2C3C3060-5517-A244-9FB8-4C05FA431B1A}" srcOrd="0" destOrd="0" presId="urn:microsoft.com/office/officeart/2005/8/layout/process2"/>
    <dgm:cxn modelId="{B96F63B3-7E90-0147-BF54-637817BFEAB5}" type="presParOf" srcId="{D2A27E8F-5CDC-784F-9122-EAEC00F2E975}" destId="{C2D1A339-55F5-B142-9F9E-D27B68A80B63}" srcOrd="2" destOrd="0" presId="urn:microsoft.com/office/officeart/2005/8/layout/process2"/>
    <dgm:cxn modelId="{57581A2B-4C61-5F43-A5C7-CF7EE7EC7AE8}" type="presParOf" srcId="{D2A27E8F-5CDC-784F-9122-EAEC00F2E975}" destId="{F78760A0-878B-FC48-B178-C4F3C3259F85}" srcOrd="3" destOrd="0" presId="urn:microsoft.com/office/officeart/2005/8/layout/process2"/>
    <dgm:cxn modelId="{13CCE840-7492-5744-91BD-2915DE779E96}" type="presParOf" srcId="{F78760A0-878B-FC48-B178-C4F3C3259F85}" destId="{FCBC46F7-08C0-1C46-9A54-3FA3D7459E68}" srcOrd="0" destOrd="0" presId="urn:microsoft.com/office/officeart/2005/8/layout/process2"/>
    <dgm:cxn modelId="{9FD561ED-BF16-FE4C-AFC5-0D09CBAF744E}" type="presParOf" srcId="{D2A27E8F-5CDC-784F-9122-EAEC00F2E975}" destId="{C4634133-798E-F841-B45C-046EAC8FAFBA}" srcOrd="4" destOrd="0" presId="urn:microsoft.com/office/officeart/2005/8/layout/process2"/>
    <dgm:cxn modelId="{F4E9092D-B2F5-094A-BB79-9B59D41CE934}" type="presParOf" srcId="{D2A27E8F-5CDC-784F-9122-EAEC00F2E975}" destId="{5DC41BDB-9ECA-7548-97EA-C49A279B10D2}" srcOrd="5" destOrd="0" presId="urn:microsoft.com/office/officeart/2005/8/layout/process2"/>
    <dgm:cxn modelId="{C71073FD-C540-D845-A2F5-1BC7F9370DDC}" type="presParOf" srcId="{5DC41BDB-9ECA-7548-97EA-C49A279B10D2}" destId="{4A35A9A0-0131-7C4D-B4F6-7192DE1877CD}" srcOrd="0" destOrd="0" presId="urn:microsoft.com/office/officeart/2005/8/layout/process2"/>
    <dgm:cxn modelId="{E3C9925D-C988-3442-88F1-48746BDAE3D8}" type="presParOf" srcId="{D2A27E8F-5CDC-784F-9122-EAEC00F2E975}" destId="{D1D0D28E-85D4-C049-9327-8CE6C9FEBCCE}" srcOrd="6" destOrd="0" presId="urn:microsoft.com/office/officeart/2005/8/layout/process2"/>
    <dgm:cxn modelId="{BE0E281A-3486-5241-AD5F-7C919A161251}" type="presParOf" srcId="{D2A27E8F-5CDC-784F-9122-EAEC00F2E975}" destId="{D9B96D4A-552F-B346-8CBC-843F3D3D673F}" srcOrd="7" destOrd="0" presId="urn:microsoft.com/office/officeart/2005/8/layout/process2"/>
    <dgm:cxn modelId="{4B75E639-F0D1-414A-AB4D-B606A35B8E65}" type="presParOf" srcId="{D9B96D4A-552F-B346-8CBC-843F3D3D673F}" destId="{93098CCF-F719-F049-9A3F-C10A6B91353A}" srcOrd="0" destOrd="0" presId="urn:microsoft.com/office/officeart/2005/8/layout/process2"/>
    <dgm:cxn modelId="{9D65690A-09CF-B64B-B41C-9A8BE8DBF99B}" type="presParOf" srcId="{D2A27E8F-5CDC-784F-9122-EAEC00F2E975}" destId="{A0D511BC-FD81-A34D-AB7E-DEA04D50435F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00B24E-151C-C244-8466-45A3FCB60C98}" type="doc">
      <dgm:prSet loTypeId="urn:microsoft.com/office/officeart/2005/8/layout/process3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56285F85-331A-774E-B077-53344692CC76}">
      <dgm:prSet phldrT="[Text]"/>
      <dgm:spPr/>
      <dgm:t>
        <a:bodyPr/>
        <a:lstStyle/>
        <a:p>
          <a:r>
            <a:rPr lang="de-DE" dirty="0"/>
            <a:t>Kleine </a:t>
          </a:r>
          <a:r>
            <a:rPr lang="de-DE" dirty="0" err="1"/>
            <a:t>Datensaetze</a:t>
          </a:r>
          <a:endParaRPr lang="de-DE" dirty="0"/>
        </a:p>
      </dgm:t>
    </dgm:pt>
    <dgm:pt modelId="{0F54DFAF-DD6A-7D4E-B0B6-184F40DA6AFA}" type="parTrans" cxnId="{8155EF8F-6B44-E141-B668-064A64CC5B3B}">
      <dgm:prSet/>
      <dgm:spPr/>
      <dgm:t>
        <a:bodyPr/>
        <a:lstStyle/>
        <a:p>
          <a:endParaRPr lang="de-DE"/>
        </a:p>
      </dgm:t>
    </dgm:pt>
    <dgm:pt modelId="{1286DC96-1526-D045-9EC9-DAEEA4260366}" type="sibTrans" cxnId="{8155EF8F-6B44-E141-B668-064A64CC5B3B}">
      <dgm:prSet/>
      <dgm:spPr/>
      <dgm:t>
        <a:bodyPr/>
        <a:lstStyle/>
        <a:p>
          <a:endParaRPr lang="de-DE"/>
        </a:p>
      </dgm:t>
    </dgm:pt>
    <dgm:pt modelId="{D34DEF48-48AF-F647-93FE-4CF6141C7F7C}">
      <dgm:prSet phldrT="[Text]"/>
      <dgm:spPr/>
      <dgm:t>
        <a:bodyPr/>
        <a:lstStyle/>
        <a:p>
          <a:r>
            <a:rPr lang="de-DE" dirty="0"/>
            <a:t>Enthalten Bias</a:t>
          </a:r>
        </a:p>
      </dgm:t>
    </dgm:pt>
    <dgm:pt modelId="{B105CE0B-5586-6941-81C8-1B159B8B26DF}" type="parTrans" cxnId="{8DA489CC-008E-2145-A892-96AAECF9BC50}">
      <dgm:prSet/>
      <dgm:spPr/>
      <dgm:t>
        <a:bodyPr/>
        <a:lstStyle/>
        <a:p>
          <a:endParaRPr lang="de-DE"/>
        </a:p>
      </dgm:t>
    </dgm:pt>
    <dgm:pt modelId="{7824431F-534B-9649-B9D7-70A40B928936}" type="sibTrans" cxnId="{8DA489CC-008E-2145-A892-96AAECF9BC50}">
      <dgm:prSet/>
      <dgm:spPr/>
      <dgm:t>
        <a:bodyPr/>
        <a:lstStyle/>
        <a:p>
          <a:endParaRPr lang="de-DE"/>
        </a:p>
      </dgm:t>
    </dgm:pt>
    <dgm:pt modelId="{955AC7F5-DE46-394D-BE28-DFAB9DD2D84C}">
      <dgm:prSet phldrT="[Text]"/>
      <dgm:spPr/>
      <dgm:t>
        <a:bodyPr/>
        <a:lstStyle/>
        <a:p>
          <a:r>
            <a:rPr lang="de-DE" dirty="0"/>
            <a:t>Deep Learning</a:t>
          </a:r>
        </a:p>
      </dgm:t>
    </dgm:pt>
    <dgm:pt modelId="{0C3560A1-3419-A64D-98EA-D045F5EA0E31}" type="parTrans" cxnId="{4EA49BB3-2566-0340-931F-15EDDFF32254}">
      <dgm:prSet/>
      <dgm:spPr/>
      <dgm:t>
        <a:bodyPr/>
        <a:lstStyle/>
        <a:p>
          <a:endParaRPr lang="de-DE"/>
        </a:p>
      </dgm:t>
    </dgm:pt>
    <dgm:pt modelId="{CF502550-80C1-8A4A-BD23-55CC1A27159B}" type="sibTrans" cxnId="{4EA49BB3-2566-0340-931F-15EDDFF32254}">
      <dgm:prSet/>
      <dgm:spPr/>
      <dgm:t>
        <a:bodyPr/>
        <a:lstStyle/>
        <a:p>
          <a:endParaRPr lang="de-DE"/>
        </a:p>
      </dgm:t>
    </dgm:pt>
    <dgm:pt modelId="{CE096357-E0A5-DE4F-9170-D688627C068C}">
      <dgm:prSet phldrT="[Text]"/>
      <dgm:spPr/>
      <dgm:t>
        <a:bodyPr/>
        <a:lstStyle/>
        <a:p>
          <a:r>
            <a:rPr lang="de-DE" dirty="0"/>
            <a:t>Bias wird ausgenutzt     =&gt; Shortcuts</a:t>
          </a:r>
        </a:p>
      </dgm:t>
    </dgm:pt>
    <dgm:pt modelId="{F1139F71-90A5-B943-9942-6E76251B1651}" type="parTrans" cxnId="{34AB85B5-BC1F-464E-A891-C21098FA8E88}">
      <dgm:prSet/>
      <dgm:spPr/>
      <dgm:t>
        <a:bodyPr/>
        <a:lstStyle/>
        <a:p>
          <a:endParaRPr lang="de-DE"/>
        </a:p>
      </dgm:t>
    </dgm:pt>
    <dgm:pt modelId="{AB8980AE-BB06-A742-9DAE-C1B0ADE93849}" type="sibTrans" cxnId="{34AB85B5-BC1F-464E-A891-C21098FA8E88}">
      <dgm:prSet/>
      <dgm:spPr/>
      <dgm:t>
        <a:bodyPr/>
        <a:lstStyle/>
        <a:p>
          <a:endParaRPr lang="de-DE"/>
        </a:p>
      </dgm:t>
    </dgm:pt>
    <dgm:pt modelId="{A501AE14-D04C-534E-BA92-E61CD15ACD71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35644D96-77DC-0D45-80A3-F819BD34B21A}" type="parTrans" cxnId="{B2AF96E3-F262-2C44-815D-F168FBE7E3CF}">
      <dgm:prSet/>
      <dgm:spPr/>
      <dgm:t>
        <a:bodyPr/>
        <a:lstStyle/>
        <a:p>
          <a:endParaRPr lang="de-DE"/>
        </a:p>
      </dgm:t>
    </dgm:pt>
    <dgm:pt modelId="{25E9F2BD-D760-454A-A1A3-BD03A448BCFA}" type="sibTrans" cxnId="{B2AF96E3-F262-2C44-815D-F168FBE7E3CF}">
      <dgm:prSet/>
      <dgm:spPr/>
      <dgm:t>
        <a:bodyPr/>
        <a:lstStyle/>
        <a:p>
          <a:endParaRPr lang="de-DE"/>
        </a:p>
      </dgm:t>
    </dgm:pt>
    <dgm:pt modelId="{DD216D83-4098-A840-A15C-A76BE65986E6}">
      <dgm:prSet phldrT="[Text]"/>
      <dgm:spPr/>
      <dgm:t>
        <a:bodyPr/>
        <a:lstStyle/>
        <a:p>
          <a:r>
            <a:rPr lang="de-DE" dirty="0"/>
            <a:t>Generalisiert nicht</a:t>
          </a:r>
        </a:p>
      </dgm:t>
    </dgm:pt>
    <dgm:pt modelId="{7C40148B-7588-6141-991A-BAB8439E97F4}" type="parTrans" cxnId="{873BB6BA-D30A-8D44-887F-034E5728A1CA}">
      <dgm:prSet/>
      <dgm:spPr/>
      <dgm:t>
        <a:bodyPr/>
        <a:lstStyle/>
        <a:p>
          <a:endParaRPr lang="de-DE"/>
        </a:p>
      </dgm:t>
    </dgm:pt>
    <dgm:pt modelId="{0E0029EA-1050-2F4B-9441-5D1FFB499BCE}" type="sibTrans" cxnId="{873BB6BA-D30A-8D44-887F-034E5728A1CA}">
      <dgm:prSet/>
      <dgm:spPr/>
      <dgm:t>
        <a:bodyPr/>
        <a:lstStyle/>
        <a:p>
          <a:endParaRPr lang="de-DE"/>
        </a:p>
      </dgm:t>
    </dgm:pt>
    <dgm:pt modelId="{7871CC3F-6F42-BA4F-926B-57830F223BA3}" type="pres">
      <dgm:prSet presAssocID="{7400B24E-151C-C244-8466-45A3FCB60C98}" presName="linearFlow" presStyleCnt="0">
        <dgm:presLayoutVars>
          <dgm:dir/>
          <dgm:animLvl val="lvl"/>
          <dgm:resizeHandles val="exact"/>
        </dgm:presLayoutVars>
      </dgm:prSet>
      <dgm:spPr/>
    </dgm:pt>
    <dgm:pt modelId="{C4E5F446-833D-7F47-883A-3D6C3717A4DD}" type="pres">
      <dgm:prSet presAssocID="{56285F85-331A-774E-B077-53344692CC76}" presName="composite" presStyleCnt="0"/>
      <dgm:spPr/>
    </dgm:pt>
    <dgm:pt modelId="{ED8E6B39-35C5-F24F-8800-404680B6EBC6}" type="pres">
      <dgm:prSet presAssocID="{56285F85-331A-774E-B077-53344692CC7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0A42654-3FCE-8544-A157-7FCE2F73D255}" type="pres">
      <dgm:prSet presAssocID="{56285F85-331A-774E-B077-53344692CC76}" presName="parSh" presStyleLbl="node1" presStyleIdx="0" presStyleCnt="3"/>
      <dgm:spPr/>
    </dgm:pt>
    <dgm:pt modelId="{231BCBAB-D877-B14C-8EC6-640E0976FB28}" type="pres">
      <dgm:prSet presAssocID="{56285F85-331A-774E-B077-53344692CC76}" presName="desTx" presStyleLbl="fgAcc1" presStyleIdx="0" presStyleCnt="3">
        <dgm:presLayoutVars>
          <dgm:bulletEnabled val="1"/>
        </dgm:presLayoutVars>
      </dgm:prSet>
      <dgm:spPr/>
    </dgm:pt>
    <dgm:pt modelId="{9CA62760-4DEE-F949-9799-0717719B7704}" type="pres">
      <dgm:prSet presAssocID="{1286DC96-1526-D045-9EC9-DAEEA4260366}" presName="sibTrans" presStyleLbl="sibTrans2D1" presStyleIdx="0" presStyleCnt="2"/>
      <dgm:spPr/>
    </dgm:pt>
    <dgm:pt modelId="{B2FBA3A9-11BC-9D46-98BA-AF87D830DF81}" type="pres">
      <dgm:prSet presAssocID="{1286DC96-1526-D045-9EC9-DAEEA4260366}" presName="connTx" presStyleLbl="sibTrans2D1" presStyleIdx="0" presStyleCnt="2"/>
      <dgm:spPr/>
    </dgm:pt>
    <dgm:pt modelId="{A57B7D40-F8FD-AC47-B2FA-937E4BFCC86B}" type="pres">
      <dgm:prSet presAssocID="{955AC7F5-DE46-394D-BE28-DFAB9DD2D84C}" presName="composite" presStyleCnt="0"/>
      <dgm:spPr/>
    </dgm:pt>
    <dgm:pt modelId="{D9EC7BAD-051F-A147-9370-A73CBCD170DF}" type="pres">
      <dgm:prSet presAssocID="{955AC7F5-DE46-394D-BE28-DFAB9DD2D84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C423A50-C054-B443-9FD1-DE0E991CAA06}" type="pres">
      <dgm:prSet presAssocID="{955AC7F5-DE46-394D-BE28-DFAB9DD2D84C}" presName="parSh" presStyleLbl="node1" presStyleIdx="1" presStyleCnt="3"/>
      <dgm:spPr/>
    </dgm:pt>
    <dgm:pt modelId="{20F38DB6-F900-ED41-A3CC-C67BFBBE1429}" type="pres">
      <dgm:prSet presAssocID="{955AC7F5-DE46-394D-BE28-DFAB9DD2D84C}" presName="desTx" presStyleLbl="fgAcc1" presStyleIdx="1" presStyleCnt="3">
        <dgm:presLayoutVars>
          <dgm:bulletEnabled val="1"/>
        </dgm:presLayoutVars>
      </dgm:prSet>
      <dgm:spPr/>
    </dgm:pt>
    <dgm:pt modelId="{5FF5991D-AD77-A84F-9ECB-68ABBBFD4E78}" type="pres">
      <dgm:prSet presAssocID="{CF502550-80C1-8A4A-BD23-55CC1A27159B}" presName="sibTrans" presStyleLbl="sibTrans2D1" presStyleIdx="1" presStyleCnt="2"/>
      <dgm:spPr/>
    </dgm:pt>
    <dgm:pt modelId="{0DCB921D-1597-4B4A-9AD8-6963C9BB87B5}" type="pres">
      <dgm:prSet presAssocID="{CF502550-80C1-8A4A-BD23-55CC1A27159B}" presName="connTx" presStyleLbl="sibTrans2D1" presStyleIdx="1" presStyleCnt="2"/>
      <dgm:spPr/>
    </dgm:pt>
    <dgm:pt modelId="{CD616C13-A054-6942-AAC8-AD5F2124C634}" type="pres">
      <dgm:prSet presAssocID="{A501AE14-D04C-534E-BA92-E61CD15ACD71}" presName="composite" presStyleCnt="0"/>
      <dgm:spPr/>
    </dgm:pt>
    <dgm:pt modelId="{3F8885A8-E7DE-B543-8B91-101354E31292}" type="pres">
      <dgm:prSet presAssocID="{A501AE14-D04C-534E-BA92-E61CD15ACD7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E7D729F-652E-4443-94FD-029FCE6CF4CD}" type="pres">
      <dgm:prSet presAssocID="{A501AE14-D04C-534E-BA92-E61CD15ACD71}" presName="parSh" presStyleLbl="node1" presStyleIdx="2" presStyleCnt="3"/>
      <dgm:spPr/>
    </dgm:pt>
    <dgm:pt modelId="{D3423D2D-2BB8-324F-9896-CE23C09BA85B}" type="pres">
      <dgm:prSet presAssocID="{A501AE14-D04C-534E-BA92-E61CD15ACD71}" presName="desTx" presStyleLbl="fgAcc1" presStyleIdx="2" presStyleCnt="3">
        <dgm:presLayoutVars>
          <dgm:bulletEnabled val="1"/>
        </dgm:presLayoutVars>
      </dgm:prSet>
      <dgm:spPr/>
    </dgm:pt>
  </dgm:ptLst>
  <dgm:cxnLst>
    <dgm:cxn modelId="{99416700-4E82-2041-AA66-0AC480E14F87}" type="presOf" srcId="{56285F85-331A-774E-B077-53344692CC76}" destId="{40A42654-3FCE-8544-A157-7FCE2F73D255}" srcOrd="1" destOrd="0" presId="urn:microsoft.com/office/officeart/2005/8/layout/process3"/>
    <dgm:cxn modelId="{EFECFF1F-8EEC-3848-907B-26095FB33690}" type="presOf" srcId="{1286DC96-1526-D045-9EC9-DAEEA4260366}" destId="{B2FBA3A9-11BC-9D46-98BA-AF87D830DF81}" srcOrd="1" destOrd="0" presId="urn:microsoft.com/office/officeart/2005/8/layout/process3"/>
    <dgm:cxn modelId="{B3B33022-0425-C949-A445-8BD7EEDCEBCF}" type="presOf" srcId="{CE096357-E0A5-DE4F-9170-D688627C068C}" destId="{20F38DB6-F900-ED41-A3CC-C67BFBBE1429}" srcOrd="0" destOrd="0" presId="urn:microsoft.com/office/officeart/2005/8/layout/process3"/>
    <dgm:cxn modelId="{C17B4A27-36BF-C04A-B474-FAEE8D257514}" type="presOf" srcId="{A501AE14-D04C-534E-BA92-E61CD15ACD71}" destId="{3F8885A8-E7DE-B543-8B91-101354E31292}" srcOrd="0" destOrd="0" presId="urn:microsoft.com/office/officeart/2005/8/layout/process3"/>
    <dgm:cxn modelId="{6D07EA3B-6FAA-5142-9FE3-3B4E8D527850}" type="presOf" srcId="{955AC7F5-DE46-394D-BE28-DFAB9DD2D84C}" destId="{3C423A50-C054-B443-9FD1-DE0E991CAA06}" srcOrd="1" destOrd="0" presId="urn:microsoft.com/office/officeart/2005/8/layout/process3"/>
    <dgm:cxn modelId="{6580D346-CE1D-994A-8741-CD4E6442F71D}" type="presOf" srcId="{D34DEF48-48AF-F647-93FE-4CF6141C7F7C}" destId="{231BCBAB-D877-B14C-8EC6-640E0976FB28}" srcOrd="0" destOrd="0" presId="urn:microsoft.com/office/officeart/2005/8/layout/process3"/>
    <dgm:cxn modelId="{53E0515E-5055-BF48-83DA-8DDD8DDE1F08}" type="presOf" srcId="{56285F85-331A-774E-B077-53344692CC76}" destId="{ED8E6B39-35C5-F24F-8800-404680B6EBC6}" srcOrd="0" destOrd="0" presId="urn:microsoft.com/office/officeart/2005/8/layout/process3"/>
    <dgm:cxn modelId="{8155EF8F-6B44-E141-B668-064A64CC5B3B}" srcId="{7400B24E-151C-C244-8466-45A3FCB60C98}" destId="{56285F85-331A-774E-B077-53344692CC76}" srcOrd="0" destOrd="0" parTransId="{0F54DFAF-DD6A-7D4E-B0B6-184F40DA6AFA}" sibTransId="{1286DC96-1526-D045-9EC9-DAEEA4260366}"/>
    <dgm:cxn modelId="{DA59A59B-2232-B243-994B-0E22F5A26E67}" type="presOf" srcId="{955AC7F5-DE46-394D-BE28-DFAB9DD2D84C}" destId="{D9EC7BAD-051F-A147-9370-A73CBCD170DF}" srcOrd="0" destOrd="0" presId="urn:microsoft.com/office/officeart/2005/8/layout/process3"/>
    <dgm:cxn modelId="{9A3BC59E-3967-5A46-8076-FA96FA8BE5E4}" type="presOf" srcId="{1286DC96-1526-D045-9EC9-DAEEA4260366}" destId="{9CA62760-4DEE-F949-9799-0717719B7704}" srcOrd="0" destOrd="0" presId="urn:microsoft.com/office/officeart/2005/8/layout/process3"/>
    <dgm:cxn modelId="{2321C59F-40B9-8C4E-ACAF-C206633D6D55}" type="presOf" srcId="{CF502550-80C1-8A4A-BD23-55CC1A27159B}" destId="{5FF5991D-AD77-A84F-9ECB-68ABBBFD4E78}" srcOrd="0" destOrd="0" presId="urn:microsoft.com/office/officeart/2005/8/layout/process3"/>
    <dgm:cxn modelId="{E0B9B6AC-2055-EE4E-91D0-2169EF7459B0}" type="presOf" srcId="{7400B24E-151C-C244-8466-45A3FCB60C98}" destId="{7871CC3F-6F42-BA4F-926B-57830F223BA3}" srcOrd="0" destOrd="0" presId="urn:microsoft.com/office/officeart/2005/8/layout/process3"/>
    <dgm:cxn modelId="{4EA49BB3-2566-0340-931F-15EDDFF32254}" srcId="{7400B24E-151C-C244-8466-45A3FCB60C98}" destId="{955AC7F5-DE46-394D-BE28-DFAB9DD2D84C}" srcOrd="1" destOrd="0" parTransId="{0C3560A1-3419-A64D-98EA-D045F5EA0E31}" sibTransId="{CF502550-80C1-8A4A-BD23-55CC1A27159B}"/>
    <dgm:cxn modelId="{34AB85B5-BC1F-464E-A891-C21098FA8E88}" srcId="{955AC7F5-DE46-394D-BE28-DFAB9DD2D84C}" destId="{CE096357-E0A5-DE4F-9170-D688627C068C}" srcOrd="0" destOrd="0" parTransId="{F1139F71-90A5-B943-9942-6E76251B1651}" sibTransId="{AB8980AE-BB06-A742-9DAE-C1B0ADE93849}"/>
    <dgm:cxn modelId="{873BB6BA-D30A-8D44-887F-034E5728A1CA}" srcId="{A501AE14-D04C-534E-BA92-E61CD15ACD71}" destId="{DD216D83-4098-A840-A15C-A76BE65986E6}" srcOrd="0" destOrd="0" parTransId="{7C40148B-7588-6141-991A-BAB8439E97F4}" sibTransId="{0E0029EA-1050-2F4B-9441-5D1FFB499BCE}"/>
    <dgm:cxn modelId="{8DA489CC-008E-2145-A892-96AAECF9BC50}" srcId="{56285F85-331A-774E-B077-53344692CC76}" destId="{D34DEF48-48AF-F647-93FE-4CF6141C7F7C}" srcOrd="0" destOrd="0" parTransId="{B105CE0B-5586-6941-81C8-1B159B8B26DF}" sibTransId="{7824431F-534B-9649-B9D7-70A40B928936}"/>
    <dgm:cxn modelId="{B2AF96E3-F262-2C44-815D-F168FBE7E3CF}" srcId="{7400B24E-151C-C244-8466-45A3FCB60C98}" destId="{A501AE14-D04C-534E-BA92-E61CD15ACD71}" srcOrd="2" destOrd="0" parTransId="{35644D96-77DC-0D45-80A3-F819BD34B21A}" sibTransId="{25E9F2BD-D760-454A-A1A3-BD03A448BCFA}"/>
    <dgm:cxn modelId="{4E7F21F2-4A9C-6846-9F47-ABD329C9188F}" type="presOf" srcId="{CF502550-80C1-8A4A-BD23-55CC1A27159B}" destId="{0DCB921D-1597-4B4A-9AD8-6963C9BB87B5}" srcOrd="1" destOrd="0" presId="urn:microsoft.com/office/officeart/2005/8/layout/process3"/>
    <dgm:cxn modelId="{1B1238FB-7EFF-434D-B0FA-B6CA277363C8}" type="presOf" srcId="{DD216D83-4098-A840-A15C-A76BE65986E6}" destId="{D3423D2D-2BB8-324F-9896-CE23C09BA85B}" srcOrd="0" destOrd="0" presId="urn:microsoft.com/office/officeart/2005/8/layout/process3"/>
    <dgm:cxn modelId="{08F2C1FB-4A2B-3741-BAF3-D12D8EE40D75}" type="presOf" srcId="{A501AE14-D04C-534E-BA92-E61CD15ACD71}" destId="{DE7D729F-652E-4443-94FD-029FCE6CF4CD}" srcOrd="1" destOrd="0" presId="urn:microsoft.com/office/officeart/2005/8/layout/process3"/>
    <dgm:cxn modelId="{1E213D08-1CD2-A342-89F4-D6731A8E4E28}" type="presParOf" srcId="{7871CC3F-6F42-BA4F-926B-57830F223BA3}" destId="{C4E5F446-833D-7F47-883A-3D6C3717A4DD}" srcOrd="0" destOrd="0" presId="urn:microsoft.com/office/officeart/2005/8/layout/process3"/>
    <dgm:cxn modelId="{FF88E3E1-C0F9-DE42-A5C4-EDC811977E8F}" type="presParOf" srcId="{C4E5F446-833D-7F47-883A-3D6C3717A4DD}" destId="{ED8E6B39-35C5-F24F-8800-404680B6EBC6}" srcOrd="0" destOrd="0" presId="urn:microsoft.com/office/officeart/2005/8/layout/process3"/>
    <dgm:cxn modelId="{23BB5DDE-998B-B348-A310-54050D951E1E}" type="presParOf" srcId="{C4E5F446-833D-7F47-883A-3D6C3717A4DD}" destId="{40A42654-3FCE-8544-A157-7FCE2F73D255}" srcOrd="1" destOrd="0" presId="urn:microsoft.com/office/officeart/2005/8/layout/process3"/>
    <dgm:cxn modelId="{552C700F-6F37-8343-A616-03EF7A171105}" type="presParOf" srcId="{C4E5F446-833D-7F47-883A-3D6C3717A4DD}" destId="{231BCBAB-D877-B14C-8EC6-640E0976FB28}" srcOrd="2" destOrd="0" presId="urn:microsoft.com/office/officeart/2005/8/layout/process3"/>
    <dgm:cxn modelId="{C42B6223-3AEF-464F-A17C-605CABBED989}" type="presParOf" srcId="{7871CC3F-6F42-BA4F-926B-57830F223BA3}" destId="{9CA62760-4DEE-F949-9799-0717719B7704}" srcOrd="1" destOrd="0" presId="urn:microsoft.com/office/officeart/2005/8/layout/process3"/>
    <dgm:cxn modelId="{48187168-DD9B-A548-909E-2C2FF19C6BE9}" type="presParOf" srcId="{9CA62760-4DEE-F949-9799-0717719B7704}" destId="{B2FBA3A9-11BC-9D46-98BA-AF87D830DF81}" srcOrd="0" destOrd="0" presId="urn:microsoft.com/office/officeart/2005/8/layout/process3"/>
    <dgm:cxn modelId="{96E49CB8-A65B-CE4E-91D6-C37C7381772E}" type="presParOf" srcId="{7871CC3F-6F42-BA4F-926B-57830F223BA3}" destId="{A57B7D40-F8FD-AC47-B2FA-937E4BFCC86B}" srcOrd="2" destOrd="0" presId="urn:microsoft.com/office/officeart/2005/8/layout/process3"/>
    <dgm:cxn modelId="{0C1C5DA0-F390-4845-9950-2598B41A3708}" type="presParOf" srcId="{A57B7D40-F8FD-AC47-B2FA-937E4BFCC86B}" destId="{D9EC7BAD-051F-A147-9370-A73CBCD170DF}" srcOrd="0" destOrd="0" presId="urn:microsoft.com/office/officeart/2005/8/layout/process3"/>
    <dgm:cxn modelId="{391E4044-E35A-4147-BD64-7FD1A5E5BB98}" type="presParOf" srcId="{A57B7D40-F8FD-AC47-B2FA-937E4BFCC86B}" destId="{3C423A50-C054-B443-9FD1-DE0E991CAA06}" srcOrd="1" destOrd="0" presId="urn:microsoft.com/office/officeart/2005/8/layout/process3"/>
    <dgm:cxn modelId="{24E08B93-FAF8-634D-AA92-C3EE9EF8E48E}" type="presParOf" srcId="{A57B7D40-F8FD-AC47-B2FA-937E4BFCC86B}" destId="{20F38DB6-F900-ED41-A3CC-C67BFBBE1429}" srcOrd="2" destOrd="0" presId="urn:microsoft.com/office/officeart/2005/8/layout/process3"/>
    <dgm:cxn modelId="{27ED1A58-41B7-FB45-926D-438D7C30D775}" type="presParOf" srcId="{7871CC3F-6F42-BA4F-926B-57830F223BA3}" destId="{5FF5991D-AD77-A84F-9ECB-68ABBBFD4E78}" srcOrd="3" destOrd="0" presId="urn:microsoft.com/office/officeart/2005/8/layout/process3"/>
    <dgm:cxn modelId="{69885D77-8176-114D-9CF2-FE0946884104}" type="presParOf" srcId="{5FF5991D-AD77-A84F-9ECB-68ABBBFD4E78}" destId="{0DCB921D-1597-4B4A-9AD8-6963C9BB87B5}" srcOrd="0" destOrd="0" presId="urn:microsoft.com/office/officeart/2005/8/layout/process3"/>
    <dgm:cxn modelId="{43EA57CE-1CC1-CA4C-909F-47B7EBBAA62E}" type="presParOf" srcId="{7871CC3F-6F42-BA4F-926B-57830F223BA3}" destId="{CD616C13-A054-6942-AAC8-AD5F2124C634}" srcOrd="4" destOrd="0" presId="urn:microsoft.com/office/officeart/2005/8/layout/process3"/>
    <dgm:cxn modelId="{7E9B48D6-3C20-BB49-A748-50542A0E2C6C}" type="presParOf" srcId="{CD616C13-A054-6942-AAC8-AD5F2124C634}" destId="{3F8885A8-E7DE-B543-8B91-101354E31292}" srcOrd="0" destOrd="0" presId="urn:microsoft.com/office/officeart/2005/8/layout/process3"/>
    <dgm:cxn modelId="{9524010F-49A5-DC4F-A819-0994AA74E53C}" type="presParOf" srcId="{CD616C13-A054-6942-AAC8-AD5F2124C634}" destId="{DE7D729F-652E-4443-94FD-029FCE6CF4CD}" srcOrd="1" destOrd="0" presId="urn:microsoft.com/office/officeart/2005/8/layout/process3"/>
    <dgm:cxn modelId="{FC023A82-C540-2449-891B-0093062ECA84}" type="presParOf" srcId="{CD616C13-A054-6942-AAC8-AD5F2124C634}" destId="{D3423D2D-2BB8-324F-9896-CE23C09BA85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E1385-AA13-5B44-8DD8-47A7D992E857}">
      <dsp:nvSpPr>
        <dsp:cNvPr id="0" name=""/>
        <dsp:cNvSpPr/>
      </dsp:nvSpPr>
      <dsp:spPr>
        <a:xfrm>
          <a:off x="741532" y="0"/>
          <a:ext cx="1666807" cy="524978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High Pass Filter</a:t>
          </a:r>
        </a:p>
      </dsp:txBody>
      <dsp:txXfrm>
        <a:off x="756908" y="15376"/>
        <a:ext cx="1636055" cy="494226"/>
      </dsp:txXfrm>
    </dsp:sp>
    <dsp:sp modelId="{925EE0D0-BD96-F24B-B425-0670135A2DF7}">
      <dsp:nvSpPr>
        <dsp:cNvPr id="0" name=""/>
        <dsp:cNvSpPr/>
      </dsp:nvSpPr>
      <dsp:spPr>
        <a:xfrm rot="5400000">
          <a:off x="1476502" y="538103"/>
          <a:ext cx="196867" cy="236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900" kern="1200"/>
        </a:p>
      </dsp:txBody>
      <dsp:txXfrm rot="-5400000">
        <a:off x="1504064" y="557789"/>
        <a:ext cx="141744" cy="137807"/>
      </dsp:txXfrm>
    </dsp:sp>
    <dsp:sp modelId="{11739E1C-A8C6-0841-BA8E-F4E120501FA8}">
      <dsp:nvSpPr>
        <dsp:cNvPr id="0" name=""/>
        <dsp:cNvSpPr/>
      </dsp:nvSpPr>
      <dsp:spPr>
        <a:xfrm>
          <a:off x="741532" y="787468"/>
          <a:ext cx="1666807" cy="524978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Pre-Emphasis</a:t>
          </a:r>
          <a:endParaRPr lang="de-DE" sz="1800" kern="1200" dirty="0"/>
        </a:p>
      </dsp:txBody>
      <dsp:txXfrm>
        <a:off x="756908" y="802844"/>
        <a:ext cx="1636055" cy="494226"/>
      </dsp:txXfrm>
    </dsp:sp>
    <dsp:sp modelId="{C5F49B96-9A7B-9049-825B-23DCC1FB97F6}">
      <dsp:nvSpPr>
        <dsp:cNvPr id="0" name=""/>
        <dsp:cNvSpPr/>
      </dsp:nvSpPr>
      <dsp:spPr>
        <a:xfrm rot="5400000">
          <a:off x="1476502" y="1325571"/>
          <a:ext cx="196867" cy="236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900" kern="1200"/>
        </a:p>
      </dsp:txBody>
      <dsp:txXfrm rot="-5400000">
        <a:off x="1504064" y="1345257"/>
        <a:ext cx="141744" cy="137807"/>
      </dsp:txXfrm>
    </dsp:sp>
    <dsp:sp modelId="{9238F8B7-11D6-CC4F-BE7A-3E70C81224F8}">
      <dsp:nvSpPr>
        <dsp:cNvPr id="0" name=""/>
        <dsp:cNvSpPr/>
      </dsp:nvSpPr>
      <dsp:spPr>
        <a:xfrm>
          <a:off x="741532" y="1574936"/>
          <a:ext cx="1666807" cy="524978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Windowing</a:t>
          </a:r>
          <a:endParaRPr lang="de-DE" sz="1800" kern="1200" dirty="0"/>
        </a:p>
      </dsp:txBody>
      <dsp:txXfrm>
        <a:off x="756908" y="1590312"/>
        <a:ext cx="1636055" cy="4942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5D07D-987F-BC4F-9397-11ED7DC78F2C}">
      <dsp:nvSpPr>
        <dsp:cNvPr id="0" name=""/>
        <dsp:cNvSpPr/>
      </dsp:nvSpPr>
      <dsp:spPr>
        <a:xfrm>
          <a:off x="1178903" y="305"/>
          <a:ext cx="933306" cy="35788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Fast </a:t>
          </a:r>
          <a:r>
            <a:rPr lang="de-DE" sz="900" kern="1200"/>
            <a:t>Fourier Transformation</a:t>
          </a:r>
          <a:endParaRPr lang="de-DE" sz="900" kern="1200" dirty="0"/>
        </a:p>
      </dsp:txBody>
      <dsp:txXfrm>
        <a:off x="1189385" y="10787"/>
        <a:ext cx="912342" cy="336924"/>
      </dsp:txXfrm>
    </dsp:sp>
    <dsp:sp modelId="{82394C67-20FF-CC40-8F42-A68E8417D096}">
      <dsp:nvSpPr>
        <dsp:cNvPr id="0" name=""/>
        <dsp:cNvSpPr/>
      </dsp:nvSpPr>
      <dsp:spPr>
        <a:xfrm rot="5400000">
          <a:off x="1578452" y="367141"/>
          <a:ext cx="134208" cy="16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 rot="-5400000">
        <a:off x="1597242" y="380561"/>
        <a:ext cx="96629" cy="93946"/>
      </dsp:txXfrm>
    </dsp:sp>
    <dsp:sp modelId="{46D23D34-47D8-5D4A-9ED7-3FF1A8A8B545}">
      <dsp:nvSpPr>
        <dsp:cNvPr id="0" name=""/>
        <dsp:cNvSpPr/>
      </dsp:nvSpPr>
      <dsp:spPr>
        <a:xfrm>
          <a:off x="1178903" y="537138"/>
          <a:ext cx="933306" cy="35788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Absolute Value</a:t>
          </a:r>
        </a:p>
      </dsp:txBody>
      <dsp:txXfrm>
        <a:off x="1189385" y="547620"/>
        <a:ext cx="912342" cy="336924"/>
      </dsp:txXfrm>
    </dsp:sp>
    <dsp:sp modelId="{A7241EFF-87D4-7743-88F5-46198D1BF02A}">
      <dsp:nvSpPr>
        <dsp:cNvPr id="0" name=""/>
        <dsp:cNvSpPr/>
      </dsp:nvSpPr>
      <dsp:spPr>
        <a:xfrm rot="5400000">
          <a:off x="1578452" y="903974"/>
          <a:ext cx="134208" cy="16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 rot="-5400000">
        <a:off x="1597242" y="917394"/>
        <a:ext cx="96629" cy="93946"/>
      </dsp:txXfrm>
    </dsp:sp>
    <dsp:sp modelId="{C2D1A339-55F5-B142-9F9E-D27B68A80B63}">
      <dsp:nvSpPr>
        <dsp:cNvPr id="0" name=""/>
        <dsp:cNvSpPr/>
      </dsp:nvSpPr>
      <dsp:spPr>
        <a:xfrm>
          <a:off x="1178903" y="1073971"/>
          <a:ext cx="933306" cy="35788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Mel </a:t>
          </a:r>
          <a:r>
            <a:rPr lang="de-DE" sz="900" kern="1200" dirty="0" err="1"/>
            <a:t>Scale</a:t>
          </a:r>
          <a:r>
            <a:rPr lang="de-DE" sz="900" kern="1200" dirty="0"/>
            <a:t> Feature Bank</a:t>
          </a:r>
        </a:p>
      </dsp:txBody>
      <dsp:txXfrm>
        <a:off x="1189385" y="1084453"/>
        <a:ext cx="912342" cy="336924"/>
      </dsp:txXfrm>
    </dsp:sp>
    <dsp:sp modelId="{F78760A0-878B-FC48-B178-C4F3C3259F85}">
      <dsp:nvSpPr>
        <dsp:cNvPr id="0" name=""/>
        <dsp:cNvSpPr/>
      </dsp:nvSpPr>
      <dsp:spPr>
        <a:xfrm rot="5400000">
          <a:off x="1578452" y="1440807"/>
          <a:ext cx="134208" cy="16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 rot="-5400000">
        <a:off x="1597242" y="1454227"/>
        <a:ext cx="96629" cy="93946"/>
      </dsp:txXfrm>
    </dsp:sp>
    <dsp:sp modelId="{C4634133-798E-F841-B45C-046EAC8FAFBA}">
      <dsp:nvSpPr>
        <dsp:cNvPr id="0" name=""/>
        <dsp:cNvSpPr/>
      </dsp:nvSpPr>
      <dsp:spPr>
        <a:xfrm>
          <a:off x="1178903" y="1610804"/>
          <a:ext cx="933306" cy="35788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Log </a:t>
          </a:r>
          <a:r>
            <a:rPr lang="de-DE" sz="900" kern="1200" dirty="0" err="1"/>
            <a:t>Scale</a:t>
          </a:r>
          <a:endParaRPr lang="de-DE" sz="900" kern="1200" dirty="0"/>
        </a:p>
      </dsp:txBody>
      <dsp:txXfrm>
        <a:off x="1189385" y="1621286"/>
        <a:ext cx="912342" cy="336924"/>
      </dsp:txXfrm>
    </dsp:sp>
    <dsp:sp modelId="{5DC41BDB-9ECA-7548-97EA-C49A279B10D2}">
      <dsp:nvSpPr>
        <dsp:cNvPr id="0" name=""/>
        <dsp:cNvSpPr/>
      </dsp:nvSpPr>
      <dsp:spPr>
        <a:xfrm rot="5400000">
          <a:off x="1578452" y="1977640"/>
          <a:ext cx="134208" cy="16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 rot="-5400000">
        <a:off x="1597242" y="1991060"/>
        <a:ext cx="96629" cy="93946"/>
      </dsp:txXfrm>
    </dsp:sp>
    <dsp:sp modelId="{D1D0D28E-85D4-C049-9327-8CE6C9FEBCCE}">
      <dsp:nvSpPr>
        <dsp:cNvPr id="0" name=""/>
        <dsp:cNvSpPr/>
      </dsp:nvSpPr>
      <dsp:spPr>
        <a:xfrm>
          <a:off x="1178903" y="2147637"/>
          <a:ext cx="933306" cy="35788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 err="1"/>
            <a:t>Discrete</a:t>
          </a:r>
          <a:r>
            <a:rPr lang="de-DE" sz="900" kern="1200" dirty="0"/>
            <a:t> </a:t>
          </a:r>
          <a:r>
            <a:rPr lang="de-DE" sz="900" kern="1200" dirty="0" err="1"/>
            <a:t>Cosine</a:t>
          </a:r>
          <a:r>
            <a:rPr lang="de-DE" sz="900" kern="1200" dirty="0"/>
            <a:t> Transformation II</a:t>
          </a:r>
        </a:p>
      </dsp:txBody>
      <dsp:txXfrm>
        <a:off x="1189385" y="2158119"/>
        <a:ext cx="912342" cy="336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23D34-47D8-5D4A-9ED7-3FF1A8A8B545}">
      <dsp:nvSpPr>
        <dsp:cNvPr id="0" name=""/>
        <dsp:cNvSpPr/>
      </dsp:nvSpPr>
      <dsp:spPr>
        <a:xfrm>
          <a:off x="1212734" y="305"/>
          <a:ext cx="865643" cy="357888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Auto </a:t>
          </a:r>
          <a:r>
            <a:rPr lang="de-DE" sz="900" kern="1200" dirty="0" err="1"/>
            <a:t>Correction</a:t>
          </a:r>
          <a:r>
            <a:rPr lang="de-DE" sz="900" kern="1200" dirty="0"/>
            <a:t> Analysis</a:t>
          </a:r>
        </a:p>
      </dsp:txBody>
      <dsp:txXfrm>
        <a:off x="1223216" y="10787"/>
        <a:ext cx="844679" cy="336924"/>
      </dsp:txXfrm>
    </dsp:sp>
    <dsp:sp modelId="{A7241EFF-87D4-7743-88F5-46198D1BF02A}">
      <dsp:nvSpPr>
        <dsp:cNvPr id="0" name=""/>
        <dsp:cNvSpPr/>
      </dsp:nvSpPr>
      <dsp:spPr>
        <a:xfrm rot="5400000">
          <a:off x="1578452" y="367141"/>
          <a:ext cx="134208" cy="16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 rot="-5400000">
        <a:off x="1597242" y="380561"/>
        <a:ext cx="96629" cy="93946"/>
      </dsp:txXfrm>
    </dsp:sp>
    <dsp:sp modelId="{C2D1A339-55F5-B142-9F9E-D27B68A80B63}">
      <dsp:nvSpPr>
        <dsp:cNvPr id="0" name=""/>
        <dsp:cNvSpPr/>
      </dsp:nvSpPr>
      <dsp:spPr>
        <a:xfrm>
          <a:off x="1212734" y="537138"/>
          <a:ext cx="865643" cy="357888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LPC Analysis</a:t>
          </a:r>
        </a:p>
      </dsp:txBody>
      <dsp:txXfrm>
        <a:off x="1223216" y="547620"/>
        <a:ext cx="844679" cy="336924"/>
      </dsp:txXfrm>
    </dsp:sp>
    <dsp:sp modelId="{F78760A0-878B-FC48-B178-C4F3C3259F85}">
      <dsp:nvSpPr>
        <dsp:cNvPr id="0" name=""/>
        <dsp:cNvSpPr/>
      </dsp:nvSpPr>
      <dsp:spPr>
        <a:xfrm rot="5400000">
          <a:off x="1578452" y="903974"/>
          <a:ext cx="134208" cy="16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 rot="-5400000">
        <a:off x="1597242" y="917394"/>
        <a:ext cx="96629" cy="93946"/>
      </dsp:txXfrm>
    </dsp:sp>
    <dsp:sp modelId="{C4634133-798E-F841-B45C-046EAC8FAFBA}">
      <dsp:nvSpPr>
        <dsp:cNvPr id="0" name=""/>
        <dsp:cNvSpPr/>
      </dsp:nvSpPr>
      <dsp:spPr>
        <a:xfrm>
          <a:off x="1212734" y="1073971"/>
          <a:ext cx="865643" cy="357888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LPC Parameter </a:t>
          </a:r>
          <a:r>
            <a:rPr lang="de-DE" sz="900" kern="1200" dirty="0" err="1"/>
            <a:t>Conversion</a:t>
          </a:r>
          <a:endParaRPr lang="de-DE" sz="900" kern="1200" dirty="0"/>
        </a:p>
      </dsp:txBody>
      <dsp:txXfrm>
        <a:off x="1223216" y="1084453"/>
        <a:ext cx="844679" cy="336924"/>
      </dsp:txXfrm>
    </dsp:sp>
    <dsp:sp modelId="{5DC41BDB-9ECA-7548-97EA-C49A279B10D2}">
      <dsp:nvSpPr>
        <dsp:cNvPr id="0" name=""/>
        <dsp:cNvSpPr/>
      </dsp:nvSpPr>
      <dsp:spPr>
        <a:xfrm rot="5400000">
          <a:off x="1578452" y="1440807"/>
          <a:ext cx="134208" cy="16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 rot="-5400000">
        <a:off x="1597242" y="1454227"/>
        <a:ext cx="96629" cy="93946"/>
      </dsp:txXfrm>
    </dsp:sp>
    <dsp:sp modelId="{D1D0D28E-85D4-C049-9327-8CE6C9FEBCCE}">
      <dsp:nvSpPr>
        <dsp:cNvPr id="0" name=""/>
        <dsp:cNvSpPr/>
      </dsp:nvSpPr>
      <dsp:spPr>
        <a:xfrm>
          <a:off x="1212734" y="1610804"/>
          <a:ext cx="865643" cy="357888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Parameter </a:t>
          </a:r>
          <a:r>
            <a:rPr lang="de-DE" sz="900" kern="1200" dirty="0" err="1"/>
            <a:t>Weighing</a:t>
          </a:r>
          <a:endParaRPr lang="de-DE" sz="900" kern="1200" dirty="0"/>
        </a:p>
      </dsp:txBody>
      <dsp:txXfrm>
        <a:off x="1223216" y="1621286"/>
        <a:ext cx="844679" cy="336924"/>
      </dsp:txXfrm>
    </dsp:sp>
    <dsp:sp modelId="{D9B96D4A-552F-B346-8CBC-843F3D3D673F}">
      <dsp:nvSpPr>
        <dsp:cNvPr id="0" name=""/>
        <dsp:cNvSpPr/>
      </dsp:nvSpPr>
      <dsp:spPr>
        <a:xfrm rot="5400000">
          <a:off x="1578452" y="1977640"/>
          <a:ext cx="134208" cy="161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00" kern="1200"/>
        </a:p>
      </dsp:txBody>
      <dsp:txXfrm rot="-5400000">
        <a:off x="1597242" y="1991060"/>
        <a:ext cx="96629" cy="93946"/>
      </dsp:txXfrm>
    </dsp:sp>
    <dsp:sp modelId="{A0D511BC-FD81-A34D-AB7E-DEA04D50435F}">
      <dsp:nvSpPr>
        <dsp:cNvPr id="0" name=""/>
        <dsp:cNvSpPr/>
      </dsp:nvSpPr>
      <dsp:spPr>
        <a:xfrm>
          <a:off x="1212734" y="2147637"/>
          <a:ext cx="865643" cy="357888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Temporal Derivative</a:t>
          </a:r>
        </a:p>
      </dsp:txBody>
      <dsp:txXfrm>
        <a:off x="1223216" y="2158119"/>
        <a:ext cx="844679" cy="3369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42654-3FCE-8544-A157-7FCE2F73D255}">
      <dsp:nvSpPr>
        <dsp:cNvPr id="0" name=""/>
        <dsp:cNvSpPr/>
      </dsp:nvSpPr>
      <dsp:spPr>
        <a:xfrm>
          <a:off x="2760" y="1243973"/>
          <a:ext cx="1255068" cy="716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Kleine </a:t>
          </a:r>
          <a:r>
            <a:rPr lang="de-DE" sz="1200" kern="1200" dirty="0" err="1"/>
            <a:t>Datensaetze</a:t>
          </a:r>
          <a:endParaRPr lang="de-DE" sz="1200" kern="1200" dirty="0"/>
        </a:p>
      </dsp:txBody>
      <dsp:txXfrm>
        <a:off x="2760" y="1243973"/>
        <a:ext cx="1255068" cy="477585"/>
      </dsp:txXfrm>
    </dsp:sp>
    <dsp:sp modelId="{231BCBAB-D877-B14C-8EC6-640E0976FB28}">
      <dsp:nvSpPr>
        <dsp:cNvPr id="0" name=""/>
        <dsp:cNvSpPr/>
      </dsp:nvSpPr>
      <dsp:spPr>
        <a:xfrm>
          <a:off x="259822" y="1721559"/>
          <a:ext cx="1255068" cy="73440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Enthalten Bias</a:t>
          </a:r>
        </a:p>
      </dsp:txBody>
      <dsp:txXfrm>
        <a:off x="281332" y="1743069"/>
        <a:ext cx="1212048" cy="691380"/>
      </dsp:txXfrm>
    </dsp:sp>
    <dsp:sp modelId="{9CA62760-4DEE-F949-9799-0717719B7704}">
      <dsp:nvSpPr>
        <dsp:cNvPr id="0" name=""/>
        <dsp:cNvSpPr/>
      </dsp:nvSpPr>
      <dsp:spPr>
        <a:xfrm>
          <a:off x="1448092" y="1326528"/>
          <a:ext cx="403359" cy="312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1448092" y="1389023"/>
        <a:ext cx="309617" cy="187485"/>
      </dsp:txXfrm>
    </dsp:sp>
    <dsp:sp modelId="{3C423A50-C054-B443-9FD1-DE0E991CAA06}">
      <dsp:nvSpPr>
        <dsp:cNvPr id="0" name=""/>
        <dsp:cNvSpPr/>
      </dsp:nvSpPr>
      <dsp:spPr>
        <a:xfrm>
          <a:off x="2018884" y="1243973"/>
          <a:ext cx="1255068" cy="716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Deep Learning</a:t>
          </a:r>
        </a:p>
      </dsp:txBody>
      <dsp:txXfrm>
        <a:off x="2018884" y="1243973"/>
        <a:ext cx="1255068" cy="477585"/>
      </dsp:txXfrm>
    </dsp:sp>
    <dsp:sp modelId="{20F38DB6-F900-ED41-A3CC-C67BFBBE1429}">
      <dsp:nvSpPr>
        <dsp:cNvPr id="0" name=""/>
        <dsp:cNvSpPr/>
      </dsp:nvSpPr>
      <dsp:spPr>
        <a:xfrm>
          <a:off x="2275946" y="1721559"/>
          <a:ext cx="1255068" cy="73440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Bias wird ausgenutzt     =&gt; Shortcuts</a:t>
          </a:r>
        </a:p>
      </dsp:txBody>
      <dsp:txXfrm>
        <a:off x="2297456" y="1743069"/>
        <a:ext cx="1212048" cy="691380"/>
      </dsp:txXfrm>
    </dsp:sp>
    <dsp:sp modelId="{5FF5991D-AD77-A84F-9ECB-68ABBBFD4E78}">
      <dsp:nvSpPr>
        <dsp:cNvPr id="0" name=""/>
        <dsp:cNvSpPr/>
      </dsp:nvSpPr>
      <dsp:spPr>
        <a:xfrm>
          <a:off x="3464216" y="1326528"/>
          <a:ext cx="403359" cy="3124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3464216" y="1389023"/>
        <a:ext cx="309617" cy="187485"/>
      </dsp:txXfrm>
    </dsp:sp>
    <dsp:sp modelId="{DE7D729F-652E-4443-94FD-029FCE6CF4CD}">
      <dsp:nvSpPr>
        <dsp:cNvPr id="0" name=""/>
        <dsp:cNvSpPr/>
      </dsp:nvSpPr>
      <dsp:spPr>
        <a:xfrm>
          <a:off x="4035007" y="1243973"/>
          <a:ext cx="1255068" cy="7163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Model</a:t>
          </a:r>
        </a:p>
      </dsp:txBody>
      <dsp:txXfrm>
        <a:off x="4035007" y="1243973"/>
        <a:ext cx="1255068" cy="477585"/>
      </dsp:txXfrm>
    </dsp:sp>
    <dsp:sp modelId="{D3423D2D-2BB8-324F-9896-CE23C09BA85B}">
      <dsp:nvSpPr>
        <dsp:cNvPr id="0" name=""/>
        <dsp:cNvSpPr/>
      </dsp:nvSpPr>
      <dsp:spPr>
        <a:xfrm>
          <a:off x="4292070" y="1721559"/>
          <a:ext cx="1255068" cy="73440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Generalisiert nicht</a:t>
          </a:r>
        </a:p>
      </dsp:txBody>
      <dsp:txXfrm>
        <a:off x="4313580" y="1743069"/>
        <a:ext cx="1212048" cy="691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3D7FC-96B4-4096-8F85-113ABCDC6D39}" type="datetimeFigureOut">
              <a:rPr lang="de-DE" smtClean="0"/>
              <a:t>13.05.22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1611E-FDFF-45EE-A144-50BD26B40A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74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719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kleine Zusammenfassung der Kategorien und den verbreitetsten Datensätzen.</a:t>
            </a:r>
          </a:p>
          <a:p>
            <a:br>
              <a:rPr lang="de-DE" dirty="0"/>
            </a:br>
            <a:r>
              <a:rPr lang="de-DE" dirty="0"/>
              <a:t>Mitnehmen:</a:t>
            </a:r>
          </a:p>
          <a:p>
            <a:r>
              <a:rPr lang="de-DE" dirty="0"/>
              <a:t>	- Datensätze klein </a:t>
            </a:r>
          </a:p>
          <a:p>
            <a:r>
              <a:rPr lang="de-DE" dirty="0"/>
              <a:t>	- </a:t>
            </a:r>
            <a:r>
              <a:rPr lang="de-DE" dirty="0" err="1"/>
              <a:t>natural</a:t>
            </a:r>
            <a:r>
              <a:rPr lang="de-DE" dirty="0"/>
              <a:t> Datensätze schwer zu bekommen und verarbeiten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08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SE Features werden aus den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extracted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Hierbei gibt es verschiedene Domains aus denen die Features </a:t>
            </a:r>
            <a:r>
              <a:rPr lang="de-DE" dirty="0" err="1"/>
              <a:t>extracted</a:t>
            </a:r>
            <a:r>
              <a:rPr lang="de-DE" dirty="0"/>
              <a:t> werden </a:t>
            </a:r>
            <a:r>
              <a:rPr lang="de-DE" dirty="0" err="1"/>
              <a:t>koennen</a:t>
            </a:r>
            <a:r>
              <a:rPr lang="de-DE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Time Domain Features bzw. Temporal Features -&gt;</a:t>
            </a:r>
          </a:p>
          <a:p>
            <a:pPr marL="1085850" lvl="2" indent="-171450">
              <a:buFontTx/>
              <a:buChar char="-"/>
            </a:pPr>
            <a:r>
              <a:rPr lang="de-DE" b="1" dirty="0"/>
              <a:t>Amplitude </a:t>
            </a:r>
            <a:r>
              <a:rPr lang="de-DE" b="1" dirty="0" err="1"/>
              <a:t>Envelope</a:t>
            </a:r>
            <a:r>
              <a:rPr lang="de-DE" b="1" dirty="0"/>
              <a:t> </a:t>
            </a:r>
            <a:r>
              <a:rPr lang="de-DE" dirty="0"/>
              <a:t>berechnet max. Amplitude der einzelnen Frames eines Signals und </a:t>
            </a:r>
            <a:r>
              <a:rPr lang="de-DE" dirty="0" err="1"/>
              <a:t>haengt</a:t>
            </a:r>
            <a:r>
              <a:rPr lang="de-DE" dirty="0"/>
              <a:t> diese aneinander</a:t>
            </a:r>
          </a:p>
          <a:p>
            <a:pPr marL="1085850" lvl="2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Frequency</a:t>
            </a:r>
            <a:r>
              <a:rPr lang="de-DE" dirty="0"/>
              <a:t> Domain Features  bzw. Spektralfeatures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LPCC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MFCC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Oft Multimodal (Text and Speech)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Acoustic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frame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-&gt;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, </a:t>
            </a:r>
            <a:r>
              <a:rPr lang="de-DE" dirty="0" err="1"/>
              <a:t>prosodic</a:t>
            </a:r>
            <a:r>
              <a:rPr lang="de-DE" dirty="0"/>
              <a:t> and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descriptors</a:t>
            </a:r>
            <a:r>
              <a:rPr lang="de-DE" dirty="0"/>
              <a:t> on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speech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Text Features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-Word </a:t>
            </a:r>
            <a:r>
              <a:rPr lang="de-DE" dirty="0" err="1"/>
              <a:t>Embeddings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ASR zur Umwandlung von SL zu Text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Dann erstellen von geeigneten </a:t>
            </a:r>
            <a:r>
              <a:rPr lang="de-DE" dirty="0" err="1"/>
              <a:t>Representations</a:t>
            </a:r>
            <a:r>
              <a:rPr lang="de-DE" dirty="0"/>
              <a:t> der </a:t>
            </a:r>
            <a:r>
              <a:rPr lang="de-DE" dirty="0" err="1"/>
              <a:t>Woerter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Je nach Wahl der Darstellung der </a:t>
            </a:r>
            <a:r>
              <a:rPr lang="de-DE" dirty="0" err="1"/>
              <a:t>Woerter</a:t>
            </a:r>
            <a:r>
              <a:rPr lang="de-DE" dirty="0"/>
              <a:t> bekommt man auch hier semantische Informationen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85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Temporal Features sind vergleichsweise leicht zu berechnen und gut interpretierbar.</a:t>
            </a:r>
          </a:p>
          <a:p>
            <a:r>
              <a:rPr lang="de-DE" dirty="0"/>
              <a:t>Sie beschreiben Merkmale der </a:t>
            </a:r>
            <a:r>
              <a:rPr lang="de-DE" dirty="0" err="1"/>
              <a:t>Waveform</a:t>
            </a:r>
            <a:r>
              <a:rPr lang="de-DE" dirty="0"/>
              <a:t> des Audiosignals.</a:t>
            </a:r>
          </a:p>
          <a:p>
            <a:endParaRPr lang="de-DE" dirty="0"/>
          </a:p>
          <a:p>
            <a:r>
              <a:rPr lang="de-DE" dirty="0" err="1"/>
              <a:t>Ampltiude</a:t>
            </a:r>
            <a:r>
              <a:rPr lang="de-DE" dirty="0"/>
              <a:t> </a:t>
            </a:r>
            <a:r>
              <a:rPr lang="de-DE" dirty="0" err="1"/>
              <a:t>Envelope</a:t>
            </a:r>
            <a:r>
              <a:rPr lang="de-DE" dirty="0"/>
              <a:t> = </a:t>
            </a:r>
            <a:r>
              <a:rPr lang="de-DE" dirty="0" err="1"/>
              <a:t>max</a:t>
            </a:r>
            <a:r>
              <a:rPr lang="de-DE" dirty="0"/>
              <a:t> Amplitude von jedem Frame </a:t>
            </a:r>
            <a:r>
              <a:rPr lang="de-DE" dirty="0" err="1"/>
              <a:t>aneinandergehaengt</a:t>
            </a:r>
            <a:endParaRPr lang="de-DE" dirty="0"/>
          </a:p>
          <a:p>
            <a:r>
              <a:rPr lang="de-DE" dirty="0"/>
              <a:t>	-&gt; Problem nicht robust gegen </a:t>
            </a:r>
            <a:r>
              <a:rPr lang="de-DE" dirty="0" err="1"/>
              <a:t>Ausreisser</a:t>
            </a:r>
            <a:r>
              <a:rPr lang="de-DE" dirty="0"/>
              <a:t> und damit anfällig bei verrauschtem Signal</a:t>
            </a:r>
          </a:p>
          <a:p>
            <a:endParaRPr lang="de-DE" dirty="0"/>
          </a:p>
          <a:p>
            <a:r>
              <a:rPr lang="de-DE" dirty="0"/>
              <a:t>Besser </a:t>
            </a:r>
          </a:p>
          <a:p>
            <a:r>
              <a:rPr lang="de-DE" dirty="0"/>
              <a:t>Root Mean Square Energy = pro Frame die Wurzel aus gewichteter Summe </a:t>
            </a:r>
            <a:r>
              <a:rPr lang="de-DE" dirty="0" err="1"/>
              <a:t>ueber</a:t>
            </a:r>
            <a:r>
              <a:rPr lang="de-DE" dirty="0"/>
              <a:t> die quadrierten  Amplituden </a:t>
            </a:r>
          </a:p>
          <a:p>
            <a:r>
              <a:rPr lang="de-DE" dirty="0"/>
              <a:t>	-&gt; dadurch viel weniger Fluktuation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695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- High Pass </a:t>
            </a:r>
            <a:r>
              <a:rPr lang="de-DE" dirty="0"/>
              <a:t>Filter filtert unwichtige niedrige Frequenzen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b="1" dirty="0" err="1"/>
              <a:t>Pre</a:t>
            </a:r>
            <a:r>
              <a:rPr lang="de-DE" b="1" dirty="0"/>
              <a:t> </a:t>
            </a:r>
            <a:r>
              <a:rPr lang="de-DE" b="1" dirty="0" err="1"/>
              <a:t>Emphasis</a:t>
            </a:r>
            <a:r>
              <a:rPr lang="de-DE" b="1" dirty="0"/>
              <a:t> </a:t>
            </a:r>
            <a:r>
              <a:rPr lang="de-DE" dirty="0"/>
              <a:t>hebt hohe und senkt niedrige Frequenzen (reduziert Noise)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b="1" dirty="0" err="1"/>
              <a:t>Windowing</a:t>
            </a:r>
            <a:r>
              <a:rPr lang="de-DE" dirty="0"/>
              <a:t> des Signals –&gt; pro </a:t>
            </a:r>
            <a:r>
              <a:rPr lang="de-DE" dirty="0" err="1"/>
              <a:t>Window</a:t>
            </a:r>
            <a:r>
              <a:rPr lang="de-DE" dirty="0"/>
              <a:t> werden Features berechnet!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b="1" dirty="0"/>
              <a:t>FFT</a:t>
            </a:r>
            <a:r>
              <a:rPr lang="de-DE" dirty="0"/>
              <a:t> wandelt von Time </a:t>
            </a:r>
            <a:r>
              <a:rPr lang="de-DE" dirty="0" err="1"/>
              <a:t>Scale</a:t>
            </a:r>
            <a:r>
              <a:rPr lang="de-DE" dirty="0"/>
              <a:t> auf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um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b="1" dirty="0"/>
              <a:t>Mel </a:t>
            </a:r>
            <a:r>
              <a:rPr lang="de-DE" b="1" dirty="0" err="1"/>
              <a:t>Scale</a:t>
            </a:r>
            <a:r>
              <a:rPr lang="de-DE" b="1" dirty="0"/>
              <a:t> Filter Bank </a:t>
            </a:r>
            <a:r>
              <a:rPr lang="de-DE" dirty="0"/>
              <a:t>verzerrt Frequenzskala so, dass </a:t>
            </a:r>
            <a:r>
              <a:rPr lang="de-DE" dirty="0" err="1"/>
              <a:t>geich</a:t>
            </a:r>
            <a:r>
              <a:rPr lang="de-DE" dirty="0"/>
              <a:t> </a:t>
            </a:r>
            <a:r>
              <a:rPr lang="de-DE" dirty="0" err="1"/>
              <a:t>gross</a:t>
            </a:r>
            <a:r>
              <a:rPr lang="de-DE" dirty="0"/>
              <a:t> empfundene Frequenzbereiche auch gleich </a:t>
            </a:r>
            <a:r>
              <a:rPr lang="de-DE" dirty="0" err="1"/>
              <a:t>gross</a:t>
            </a:r>
            <a:r>
              <a:rPr lang="de-DE" dirty="0"/>
              <a:t> dargestellt werden.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LPCC Idee ist, dass ein gegebenes Speech Signal aus einer Linearkombination der vergangenen Speech Signals approximiert werden kann.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b="1" dirty="0"/>
              <a:t>LPCC </a:t>
            </a:r>
            <a:r>
              <a:rPr lang="de-DE" b="0" dirty="0"/>
              <a:t>erzielt laut einer Studie von </a:t>
            </a:r>
            <a:r>
              <a:rPr lang="de-DE" b="0" dirty="0" err="1"/>
              <a:t>Shivani</a:t>
            </a:r>
            <a:r>
              <a:rPr lang="de-DE" b="0" dirty="0"/>
              <a:t> Jain sehr gute und vor allem bessere </a:t>
            </a:r>
            <a:r>
              <a:rPr lang="de-DE" b="0" dirty="0" err="1"/>
              <a:t>ergebnisse</a:t>
            </a:r>
            <a:r>
              <a:rPr lang="de-DE" b="0" dirty="0"/>
              <a:t> als MFCC Features, wenn es um Speaker </a:t>
            </a:r>
            <a:r>
              <a:rPr lang="de-DE" b="0" dirty="0" err="1"/>
              <a:t>Identification</a:t>
            </a:r>
            <a:r>
              <a:rPr lang="de-DE" b="0" dirty="0"/>
              <a:t> geht, aber </a:t>
            </a:r>
            <a:r>
              <a:rPr lang="de-DE" b="0" dirty="0" err="1"/>
              <a:t>fuer</a:t>
            </a:r>
            <a:r>
              <a:rPr lang="de-DE" b="0" dirty="0"/>
              <a:t> Speech Recognition oder Speech Emotion Recognition </a:t>
            </a:r>
            <a:r>
              <a:rPr lang="de-DE" b="0" dirty="0" err="1"/>
              <a:t>tasks</a:t>
            </a:r>
            <a:r>
              <a:rPr lang="de-DE" b="0" dirty="0"/>
              <a:t> eher nicht mehr das </a:t>
            </a:r>
            <a:r>
              <a:rPr lang="de-DE" b="0" dirty="0" err="1"/>
              <a:t>go-to</a:t>
            </a:r>
            <a:r>
              <a:rPr lang="de-DE" b="0" dirty="0"/>
              <a:t> feature. (eher Low End Systeme)</a:t>
            </a:r>
            <a:endParaRPr lang="de-DE" b="1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62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39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vielen Modellen werden </a:t>
            </a:r>
            <a:r>
              <a:rPr lang="de-DE" dirty="0" err="1"/>
              <a:t>ausser</a:t>
            </a:r>
            <a:r>
              <a:rPr lang="de-DE" dirty="0"/>
              <a:t> der Speech noch weitere Channels mitverarbeitet. Die Modelle haben dann also mehrere </a:t>
            </a:r>
            <a:r>
              <a:rPr lang="de-DE" dirty="0" err="1"/>
              <a:t>Inputchannels</a:t>
            </a:r>
            <a:r>
              <a:rPr lang="de-DE" dirty="0"/>
              <a:t>, aus denen verschiedene Features extrahiert werden.</a:t>
            </a:r>
          </a:p>
          <a:p>
            <a:endParaRPr lang="de-DE" dirty="0"/>
          </a:p>
          <a:p>
            <a:r>
              <a:rPr lang="de-DE" dirty="0"/>
              <a:t>Im Fall Text sind 2 Szenarien denkbar und auch in der Praxis vorhanden:</a:t>
            </a:r>
          </a:p>
          <a:p>
            <a:r>
              <a:rPr lang="de-DE" dirty="0"/>
              <a:t>	1. Wie hier dargestellt wird dem Framework bereits korrekter Text aus dem Corpus mitgegeben. </a:t>
            </a:r>
          </a:p>
          <a:p>
            <a:r>
              <a:rPr lang="de-DE" dirty="0"/>
              <a:t>		-&gt; aus dem Text wird dann mit einem weiteren Encoder ein semantischer Vektor erzeugt , der mit den Speech Features kombiniert wird.</a:t>
            </a:r>
          </a:p>
          <a:p>
            <a:r>
              <a:rPr lang="de-DE" dirty="0"/>
              <a:t>	ODER</a:t>
            </a:r>
          </a:p>
          <a:p>
            <a:r>
              <a:rPr lang="de-DE" dirty="0"/>
              <a:t>	2.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524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Speech wird innerhalb vom Framework von einem ASR System in Text umgewandelt. </a:t>
            </a:r>
          </a:p>
          <a:p>
            <a:r>
              <a:rPr lang="de-DE" dirty="0"/>
              <a:t>Man </a:t>
            </a:r>
            <a:r>
              <a:rPr lang="de-DE" dirty="0" err="1"/>
              <a:t>koennte</a:t>
            </a:r>
            <a:r>
              <a:rPr lang="de-DE" dirty="0"/>
              <a:t> sich fragen, wieso nicht einfach 2 Modelle, die dann als Ensemble kombiniert werden?</a:t>
            </a:r>
          </a:p>
          <a:p>
            <a:r>
              <a:rPr lang="de-DE" dirty="0"/>
              <a:t>-&gt; Dabei geht aber Zusammenhang zwischen Text und Speech auf zeitlicher Ebene verloren.</a:t>
            </a:r>
          </a:p>
          <a:p>
            <a:endParaRPr lang="de-DE" dirty="0"/>
          </a:p>
          <a:p>
            <a:r>
              <a:rPr lang="de-DE" dirty="0"/>
              <a:t>Die vorhandenen Text und Speech Features werden dann durch eine Attention Layer gejagt, wo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70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Paper Learning Alignment </a:t>
            </a:r>
            <a:r>
              <a:rPr lang="de-DE" dirty="0" err="1"/>
              <a:t>for</a:t>
            </a:r>
            <a:r>
              <a:rPr lang="de-DE" dirty="0"/>
              <a:t> Multimodal Emotion Recognition </a:t>
            </a:r>
            <a:r>
              <a:rPr lang="de-DE" dirty="0" err="1"/>
              <a:t>from</a:t>
            </a:r>
            <a:r>
              <a:rPr lang="de-DE" dirty="0"/>
              <a:t> Speech aus 2020 von  Forschern von der Peking University haben folgende so eine Architektur vorgeschlagen. </a:t>
            </a:r>
          </a:p>
          <a:p>
            <a:endParaRPr lang="de-DE" dirty="0"/>
          </a:p>
          <a:p>
            <a:r>
              <a:rPr lang="de-DE" dirty="0"/>
              <a:t>Man sieht das die </a:t>
            </a:r>
            <a:r>
              <a:rPr lang="de-DE" dirty="0" err="1"/>
              <a:t>hinzunahme</a:t>
            </a:r>
            <a:r>
              <a:rPr lang="de-DE" dirty="0"/>
              <a:t> von Text nur Auswirkungen auf die </a:t>
            </a:r>
            <a:r>
              <a:rPr lang="de-DE" dirty="0" err="1"/>
              <a:t>Unweighted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hat -&gt;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617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den letzten Jahren wurden auch Transfer Learning </a:t>
            </a:r>
            <a:r>
              <a:rPr lang="de-DE" dirty="0" err="1"/>
              <a:t>Ansaetze</a:t>
            </a:r>
            <a:r>
              <a:rPr lang="de-DE" dirty="0"/>
              <a:t> im Bereich SER immer beliebter.</a:t>
            </a:r>
          </a:p>
          <a:p>
            <a:r>
              <a:rPr lang="de-DE" dirty="0"/>
              <a:t>Problem SER -&gt; kleine </a:t>
            </a:r>
            <a:r>
              <a:rPr lang="de-DE" dirty="0" err="1"/>
              <a:t>Datensaetze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Transfer Learning bedeutet, dass </a:t>
            </a:r>
            <a:r>
              <a:rPr lang="de-DE" dirty="0" err="1"/>
              <a:t>weights</a:t>
            </a:r>
            <a:r>
              <a:rPr lang="de-DE" dirty="0"/>
              <a:t> aus anderen Modellen mit in das aktuelle Modell eingebunden werden. </a:t>
            </a:r>
          </a:p>
          <a:p>
            <a:endParaRPr lang="de-DE" dirty="0"/>
          </a:p>
          <a:p>
            <a:r>
              <a:rPr lang="de-DE" dirty="0"/>
              <a:t>Hier werden dann meistens sehr </a:t>
            </a:r>
            <a:r>
              <a:rPr lang="de-DE" dirty="0" err="1"/>
              <a:t>grosse</a:t>
            </a:r>
            <a:r>
              <a:rPr lang="de-DE" dirty="0"/>
              <a:t> und bekannte Modelle wie </a:t>
            </a:r>
            <a:r>
              <a:rPr lang="de-DE" dirty="0" err="1"/>
              <a:t>Resnet</a:t>
            </a:r>
            <a:r>
              <a:rPr lang="de-DE" dirty="0"/>
              <a:t> oder </a:t>
            </a:r>
            <a:r>
              <a:rPr lang="de-DE" dirty="0" err="1"/>
              <a:t>HuBERT</a:t>
            </a:r>
            <a:r>
              <a:rPr lang="de-DE" dirty="0"/>
              <a:t> verwendet, weil hier aus extrem vielen Daten gelernt wurde.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In dem gezeigten Beispiel 	-&gt; </a:t>
            </a:r>
            <a:r>
              <a:rPr lang="de-DE" dirty="0" err="1"/>
              <a:t>Pretrained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vom Resnet34 Model verwendet </a:t>
            </a:r>
          </a:p>
          <a:p>
            <a:r>
              <a:rPr lang="de-DE" dirty="0"/>
              <a:t>			-&gt; 5 </a:t>
            </a:r>
            <a:r>
              <a:rPr lang="de-DE" dirty="0" err="1"/>
              <a:t>Epochs</a:t>
            </a:r>
            <a:r>
              <a:rPr lang="de-DE" dirty="0"/>
              <a:t> trainiert</a:t>
            </a:r>
          </a:p>
          <a:p>
            <a:r>
              <a:rPr lang="de-DE" dirty="0"/>
              <a:t>			-&gt; </a:t>
            </a:r>
            <a:r>
              <a:rPr lang="de-DE" dirty="0" err="1"/>
              <a:t>Statistics</a:t>
            </a:r>
            <a:r>
              <a:rPr lang="de-DE" dirty="0"/>
              <a:t> Pooling Layer um mit variablen </a:t>
            </a:r>
            <a:r>
              <a:rPr lang="de-DE" dirty="0" err="1"/>
              <a:t>Inputlaengen</a:t>
            </a:r>
            <a:r>
              <a:rPr lang="de-DE" dirty="0"/>
              <a:t> umzugehen</a:t>
            </a:r>
          </a:p>
          <a:p>
            <a:r>
              <a:rPr lang="de-DE" dirty="0"/>
              <a:t>			-&gt; 67% </a:t>
            </a:r>
            <a:r>
              <a:rPr lang="de-DE" dirty="0" err="1"/>
              <a:t>Uacc</a:t>
            </a:r>
            <a:r>
              <a:rPr lang="de-DE" dirty="0"/>
              <a:t> auf IEMOCAP </a:t>
            </a:r>
            <a:r>
              <a:rPr lang="de-DE" dirty="0" err="1"/>
              <a:t>datensatz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190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790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Accuracy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ist die Summe der richtigen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Predictions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geteilt durch die Summe aller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Predictions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Bei Bewertung wird egal wie viele Samples pro Klasse getestet wurden.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Erhoeht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Gewicht kleiner Klassen, Verringert Gewicht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grosser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Klassen.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Unweighted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accuracy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gives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the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same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weight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to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each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class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regardless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of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how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many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samples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of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that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class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the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dataset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contains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Weighted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accuracy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weighs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each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class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according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to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the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number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of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samples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that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belong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to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that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class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in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the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dataset</a:t>
            </a:r>
            <a:r>
              <a:rPr lang="de-DE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65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IBM Paper : SPEAKER NORMALIZATION FOR SELF-SUPERVISED SPEECH EMOTION RECOGNITION</a:t>
            </a:r>
          </a:p>
          <a:p>
            <a:endParaRPr lang="de-DE" dirty="0"/>
          </a:p>
          <a:p>
            <a:r>
              <a:rPr lang="de-DE" dirty="0"/>
              <a:t>Gedankengang von IBM:</a:t>
            </a:r>
          </a:p>
          <a:p>
            <a:r>
              <a:rPr lang="de-DE" dirty="0"/>
              <a:t>	-&gt; Large Datasets schwer zu bekommen / nicht vorhanden </a:t>
            </a:r>
          </a:p>
          <a:p>
            <a:pPr lvl="2"/>
            <a:r>
              <a:rPr lang="de-DE" dirty="0"/>
              <a:t>-&gt; Kleine </a:t>
            </a:r>
            <a:r>
              <a:rPr lang="de-DE" dirty="0" err="1"/>
              <a:t>Datensaetze</a:t>
            </a:r>
            <a:r>
              <a:rPr lang="de-DE" dirty="0"/>
              <a:t> </a:t>
            </a:r>
            <a:r>
              <a:rPr lang="de-DE" dirty="0" err="1"/>
              <a:t>biased</a:t>
            </a:r>
            <a:r>
              <a:rPr lang="de-DE" dirty="0"/>
              <a:t> </a:t>
            </a:r>
          </a:p>
          <a:p>
            <a:pPr lvl="2"/>
            <a:r>
              <a:rPr lang="de-DE" dirty="0"/>
              <a:t>-&gt; Deep </a:t>
            </a:r>
            <a:r>
              <a:rPr lang="de-DE" dirty="0" err="1"/>
              <a:t>NN‘s</a:t>
            </a:r>
            <a:r>
              <a:rPr lang="de-DE" dirty="0"/>
              <a:t> nutzen diese </a:t>
            </a:r>
            <a:r>
              <a:rPr lang="de-DE" dirty="0" err="1"/>
              <a:t>Biases</a:t>
            </a:r>
            <a:r>
              <a:rPr lang="de-DE" dirty="0"/>
              <a:t> aus und finden </a:t>
            </a:r>
            <a:r>
              <a:rPr lang="de-DE" dirty="0" err="1"/>
              <a:t>shortcuts</a:t>
            </a:r>
            <a:r>
              <a:rPr lang="de-DE" dirty="0"/>
              <a:t>, wie z.B. Speaker Charakteristiken</a:t>
            </a:r>
          </a:p>
          <a:p>
            <a:pPr lvl="2"/>
            <a:r>
              <a:rPr lang="de-DE" dirty="0"/>
              <a:t>-&gt; gut für Trainingsdaten, sehr schlecht für unbekannte Daten</a:t>
            </a:r>
          </a:p>
          <a:p>
            <a:pPr lvl="2"/>
            <a:r>
              <a:rPr lang="de-DE" dirty="0"/>
              <a:t>-&gt; Dadurch wird </a:t>
            </a:r>
            <a:r>
              <a:rPr lang="de-DE" dirty="0" err="1"/>
              <a:t>Faehigkeit</a:t>
            </a:r>
            <a:r>
              <a:rPr lang="de-DE" dirty="0"/>
              <a:t> zum </a:t>
            </a:r>
            <a:r>
              <a:rPr lang="de-DE" dirty="0" err="1"/>
              <a:t>generalisiern</a:t>
            </a:r>
            <a:r>
              <a:rPr lang="de-DE" dirty="0"/>
              <a:t> stark vermindert.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-&gt; Normalisieren von Speaker </a:t>
            </a:r>
            <a:r>
              <a:rPr lang="de-DE" dirty="0" err="1"/>
              <a:t>Characteristics</a:t>
            </a:r>
            <a:r>
              <a:rPr lang="de-DE" dirty="0"/>
              <a:t> </a:t>
            </a:r>
          </a:p>
          <a:p>
            <a:r>
              <a:rPr lang="de-DE" dirty="0"/>
              <a:t>	</a:t>
            </a:r>
          </a:p>
          <a:p>
            <a:r>
              <a:rPr lang="de-DE" dirty="0"/>
              <a:t>Modelstruktur:</a:t>
            </a:r>
          </a:p>
          <a:p>
            <a:r>
              <a:rPr lang="de-DE" dirty="0"/>
              <a:t>	1. </a:t>
            </a:r>
            <a:r>
              <a:rPr lang="de-DE" dirty="0" err="1"/>
              <a:t>pretrained</a:t>
            </a:r>
            <a:r>
              <a:rPr lang="de-DE" dirty="0"/>
              <a:t> Upstream </a:t>
            </a:r>
            <a:r>
              <a:rPr lang="de-DE" dirty="0" err="1"/>
              <a:t>Learner</a:t>
            </a:r>
            <a:r>
              <a:rPr lang="de-DE" dirty="0"/>
              <a:t> -&gt; mappt Datenpunkt zu Embedding (Transfer Learning)</a:t>
            </a:r>
          </a:p>
          <a:p>
            <a:r>
              <a:rPr lang="de-DE" dirty="0"/>
              <a:t>	2. SER Model </a:t>
            </a:r>
          </a:p>
          <a:p>
            <a:r>
              <a:rPr lang="de-DE" dirty="0"/>
              <a:t>	3. SID Model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Model erkennt Emotionen </a:t>
            </a:r>
            <a:r>
              <a:rPr lang="de-DE" dirty="0" err="1"/>
              <a:t>waehrend</a:t>
            </a:r>
            <a:r>
              <a:rPr lang="de-DE" dirty="0"/>
              <a:t> es gleichzeitig ungewollte Speaker Charakteristiken normalisiert. (Geschlecht, Alter, …)</a:t>
            </a:r>
          </a:p>
          <a:p>
            <a:r>
              <a:rPr lang="de-DE" dirty="0"/>
              <a:t>	- durch das Lernen der </a:t>
            </a:r>
            <a:r>
              <a:rPr lang="de-DE" dirty="0" err="1"/>
              <a:t>Weights</a:t>
            </a:r>
            <a:r>
              <a:rPr lang="de-DE" dirty="0"/>
              <a:t> im SID Model entstehen Gewichte. </a:t>
            </a:r>
          </a:p>
          <a:p>
            <a:r>
              <a:rPr lang="de-DE" dirty="0"/>
              <a:t>	- bei der </a:t>
            </a:r>
            <a:r>
              <a:rPr lang="de-DE" dirty="0" err="1"/>
              <a:t>Backprop</a:t>
            </a:r>
            <a:r>
              <a:rPr lang="de-DE" dirty="0"/>
              <a:t>. Werden die Gradienten aus dem Model negiert in das Upstream Model weitergegeben.</a:t>
            </a:r>
          </a:p>
          <a:p>
            <a:r>
              <a:rPr lang="de-DE" dirty="0"/>
              <a:t>	- dadurch lernt  das Emotion Recognition Model keine Speaker </a:t>
            </a:r>
            <a:r>
              <a:rPr lang="de-DE" dirty="0" err="1"/>
              <a:t>Characteristics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Modelle sind voneinander </a:t>
            </a:r>
            <a:r>
              <a:rPr lang="de-DE" dirty="0" err="1"/>
              <a:t>unabhaengig</a:t>
            </a:r>
            <a:r>
              <a:rPr lang="de-DE" dirty="0"/>
              <a:t>, also Speech Sample braucht nicht SID und Emotion </a:t>
            </a:r>
            <a:r>
              <a:rPr lang="de-DE" dirty="0" err="1"/>
              <a:t>label</a:t>
            </a:r>
            <a:r>
              <a:rPr lang="de-DE" dirty="0"/>
              <a:t>.</a:t>
            </a:r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729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Verschiedene </a:t>
            </a:r>
            <a:r>
              <a:rPr lang="de-DE" dirty="0" err="1"/>
              <a:t>pretrained</a:t>
            </a:r>
            <a:r>
              <a:rPr lang="de-DE" dirty="0"/>
              <a:t> </a:t>
            </a:r>
            <a:r>
              <a:rPr lang="de-DE" dirty="0" err="1"/>
              <a:t>Learner</a:t>
            </a:r>
            <a:r>
              <a:rPr lang="de-DE" dirty="0"/>
              <a:t> Modelle wurden verwendet.</a:t>
            </a:r>
          </a:p>
          <a:p>
            <a:r>
              <a:rPr lang="de-DE" dirty="0"/>
              <a:t>Mit </a:t>
            </a:r>
            <a:r>
              <a:rPr lang="de-DE" dirty="0" err="1"/>
              <a:t>HuBert</a:t>
            </a:r>
            <a:r>
              <a:rPr lang="de-DE" dirty="0"/>
              <a:t> Large als </a:t>
            </a:r>
            <a:r>
              <a:rPr lang="de-DE" dirty="0" err="1"/>
              <a:t>pretrained</a:t>
            </a:r>
            <a:r>
              <a:rPr lang="de-DE" dirty="0"/>
              <a:t> </a:t>
            </a:r>
            <a:r>
              <a:rPr lang="de-DE" dirty="0" err="1"/>
              <a:t>learner</a:t>
            </a:r>
            <a:r>
              <a:rPr lang="de-DE" dirty="0"/>
              <a:t> konnten auf dem IEMOCAP Datensatz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Ergebnisse erreicht werden.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141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Experiment an dem ich arbeite:</a:t>
            </a:r>
          </a:p>
          <a:p>
            <a:endParaRPr lang="de-DE" dirty="0"/>
          </a:p>
          <a:p>
            <a:r>
              <a:rPr lang="de-DE" dirty="0"/>
              <a:t>	- Testen der Generalisierungsfähigkeit von </a:t>
            </a:r>
            <a:r>
              <a:rPr lang="de-DE" dirty="0" err="1"/>
              <a:t>acted</a:t>
            </a:r>
            <a:r>
              <a:rPr lang="de-DE" dirty="0"/>
              <a:t> Modellen auf semi-</a:t>
            </a:r>
            <a:r>
              <a:rPr lang="de-DE" dirty="0" err="1"/>
              <a:t>natural</a:t>
            </a:r>
            <a:r>
              <a:rPr lang="de-DE" dirty="0"/>
              <a:t> Daten und vice </a:t>
            </a:r>
            <a:r>
              <a:rPr lang="de-DE" dirty="0" err="1"/>
              <a:t>versa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	- Evtl. Zeit sparen sich Schauspieler zu organisieren, wenn Datensätze nicht </a:t>
            </a:r>
            <a:r>
              <a:rPr lang="de-DE" dirty="0" err="1"/>
              <a:t>useful</a:t>
            </a:r>
            <a:r>
              <a:rPr lang="de-DE" dirty="0"/>
              <a:t> sind.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125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6765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792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Emotionen</a:t>
            </a:r>
            <a:r>
              <a:rPr lang="en-US" dirty="0"/>
              <a:t> des Users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lenken</a:t>
            </a:r>
            <a:r>
              <a:rPr lang="en-US" dirty="0"/>
              <a:t>, um so die User Experience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verbessern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- Muss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heissen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Emotion </a:t>
            </a:r>
            <a:r>
              <a:rPr lang="en-US" dirty="0" err="1"/>
              <a:t>verbessert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, </a:t>
            </a:r>
            <a:r>
              <a:rPr lang="en-US" dirty="0" err="1"/>
              <a:t>manchmal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gut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halten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kundenzentriertere</a:t>
            </a:r>
            <a:r>
              <a:rPr lang="en-US" dirty="0"/>
              <a:t> </a:t>
            </a:r>
            <a:r>
              <a:rPr lang="en-US" dirty="0" err="1"/>
              <a:t>Anwendungen</a:t>
            </a:r>
            <a:r>
              <a:rPr lang="en-US" dirty="0"/>
              <a:t>:</a:t>
            </a:r>
          </a:p>
          <a:p>
            <a:r>
              <a:rPr lang="en-US" dirty="0" err="1"/>
              <a:t>z.B.</a:t>
            </a:r>
            <a:r>
              <a:rPr lang="en-US" dirty="0"/>
              <a:t> :  	</a:t>
            </a:r>
          </a:p>
          <a:p>
            <a:r>
              <a:rPr lang="en-US" dirty="0"/>
              <a:t>	- Gaming:		Frustration Points </a:t>
            </a:r>
            <a:r>
              <a:rPr lang="en-US" dirty="0" err="1"/>
              <a:t>im</a:t>
            </a:r>
            <a:r>
              <a:rPr lang="en-US" dirty="0"/>
              <a:t> Gameplay </a:t>
            </a:r>
            <a:r>
              <a:rPr lang="en-US" dirty="0" err="1"/>
              <a:t>finden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Bildung</a:t>
            </a:r>
            <a:r>
              <a:rPr lang="en-US" dirty="0"/>
              <a:t>: 		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Fernunterricht</a:t>
            </a:r>
            <a:r>
              <a:rPr lang="en-US" dirty="0"/>
              <a:t> </a:t>
            </a:r>
            <a:r>
              <a:rPr lang="en-US" dirty="0" err="1"/>
              <a:t>gelangweilte</a:t>
            </a:r>
            <a:r>
              <a:rPr lang="en-US" dirty="0"/>
              <a:t> </a:t>
            </a:r>
            <a:r>
              <a:rPr lang="en-US" dirty="0" err="1"/>
              <a:t>Teilnehmer</a:t>
            </a:r>
            <a:r>
              <a:rPr lang="en-US" dirty="0"/>
              <a:t> </a:t>
            </a:r>
            <a:r>
              <a:rPr lang="en-US" dirty="0" err="1"/>
              <a:t>erkennen</a:t>
            </a:r>
            <a:r>
              <a:rPr lang="en-US" dirty="0"/>
              <a:t> und </a:t>
            </a:r>
            <a:r>
              <a:rPr lang="en-US" dirty="0" err="1"/>
              <a:t>Stil</a:t>
            </a:r>
            <a:r>
              <a:rPr lang="en-US" dirty="0"/>
              <a:t>/Material </a:t>
            </a:r>
            <a:r>
              <a:rPr lang="en-US" dirty="0" err="1"/>
              <a:t>aendern</a:t>
            </a:r>
            <a:r>
              <a:rPr lang="en-US" dirty="0"/>
              <a:t> </a:t>
            </a:r>
          </a:p>
          <a:p>
            <a:r>
              <a:rPr lang="en-US" dirty="0"/>
              <a:t>	- </a:t>
            </a:r>
            <a:r>
              <a:rPr lang="en-US" dirty="0" err="1"/>
              <a:t>Automobil</a:t>
            </a:r>
            <a:r>
              <a:rPr lang="en-US" dirty="0"/>
              <a:t>: 	</a:t>
            </a:r>
            <a:r>
              <a:rPr lang="en-US" dirty="0" err="1"/>
              <a:t>Emotionen</a:t>
            </a:r>
            <a:r>
              <a:rPr lang="en-US" dirty="0"/>
              <a:t> und </a:t>
            </a:r>
            <a:r>
              <a:rPr lang="en-US" dirty="0" err="1"/>
              <a:t>Fahrperformance</a:t>
            </a:r>
            <a:r>
              <a:rPr lang="en-US" dirty="0"/>
              <a:t> </a:t>
            </a:r>
            <a:r>
              <a:rPr lang="en-US" dirty="0" err="1"/>
              <a:t>haengen</a:t>
            </a:r>
            <a:r>
              <a:rPr lang="en-US" dirty="0"/>
              <a:t> </a:t>
            </a:r>
            <a:r>
              <a:rPr lang="en-US" dirty="0" err="1"/>
              <a:t>zusammen</a:t>
            </a:r>
            <a:r>
              <a:rPr lang="en-US" dirty="0"/>
              <a:t> -&gt; </a:t>
            </a:r>
            <a:r>
              <a:rPr lang="en-US" dirty="0" err="1"/>
              <a:t>Verbessern</a:t>
            </a:r>
            <a:r>
              <a:rPr lang="en-US" dirty="0"/>
              <a:t> der Performance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Emotionerkennung</a:t>
            </a:r>
            <a:r>
              <a:rPr lang="en-US" dirty="0"/>
              <a:t> / </a:t>
            </a:r>
            <a:r>
              <a:rPr lang="en-US" dirty="0" err="1"/>
              <a:t>Emotionsveraenderung</a:t>
            </a:r>
            <a:endParaRPr lang="en-US" dirty="0"/>
          </a:p>
          <a:p>
            <a:r>
              <a:rPr lang="en-US" dirty="0"/>
              <a:t>	- Security: 		Extreme </a:t>
            </a:r>
            <a:r>
              <a:rPr lang="en-US" dirty="0" err="1"/>
              <a:t>Gefuehle</a:t>
            </a:r>
            <a:r>
              <a:rPr lang="en-US" dirty="0"/>
              <a:t> an </a:t>
            </a:r>
            <a:r>
              <a:rPr lang="en-US" dirty="0" err="1"/>
              <a:t>oeffentlichen</a:t>
            </a:r>
            <a:r>
              <a:rPr lang="en-US" dirty="0"/>
              <a:t> </a:t>
            </a:r>
            <a:r>
              <a:rPr lang="en-US" dirty="0" err="1"/>
              <a:t>Orten</a:t>
            </a:r>
            <a:r>
              <a:rPr lang="en-US" dirty="0"/>
              <a:t> </a:t>
            </a:r>
            <a:r>
              <a:rPr lang="en-US" dirty="0" err="1"/>
              <a:t>erkennen</a:t>
            </a:r>
            <a:r>
              <a:rPr lang="en-US" dirty="0"/>
              <a:t> (Angst, </a:t>
            </a:r>
            <a:r>
              <a:rPr lang="en-US" dirty="0" err="1"/>
              <a:t>Furcht</a:t>
            </a:r>
            <a:r>
              <a:rPr lang="en-US" dirty="0"/>
              <a:t>, Hass)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5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meisten</a:t>
            </a:r>
            <a:r>
              <a:rPr lang="en-US" dirty="0"/>
              <a:t> </a:t>
            </a:r>
            <a:r>
              <a:rPr lang="en-US" dirty="0" err="1"/>
              <a:t>Datensaetze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reinen</a:t>
            </a:r>
            <a:r>
              <a:rPr lang="en-US" dirty="0"/>
              <a:t> Speech Datasets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beinhalten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Videos, </a:t>
            </a:r>
            <a:r>
              <a:rPr lang="en-US" dirty="0" err="1"/>
              <a:t>Bilder</a:t>
            </a:r>
            <a:r>
              <a:rPr lang="en-US" dirty="0"/>
              <a:t>, etc.. </a:t>
            </a:r>
          </a:p>
          <a:p>
            <a:r>
              <a:rPr lang="en-US" dirty="0" err="1"/>
              <a:t>Liegt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Menschen </a:t>
            </a:r>
            <a:r>
              <a:rPr lang="en-US" dirty="0" err="1"/>
              <a:t>Emotionen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Kanaele</a:t>
            </a:r>
            <a:r>
              <a:rPr lang="en-US" dirty="0"/>
              <a:t> </a:t>
            </a:r>
            <a:r>
              <a:rPr lang="en-US" dirty="0" err="1"/>
              <a:t>wahrnehmen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ABER -&gt; </a:t>
            </a:r>
            <a:r>
              <a:rPr lang="en-US" dirty="0" err="1"/>
              <a:t>Theoretisch</a:t>
            </a:r>
            <a:r>
              <a:rPr lang="en-US" dirty="0"/>
              <a:t> </a:t>
            </a:r>
            <a:r>
              <a:rPr lang="en-US" dirty="0" err="1"/>
              <a:t>reicht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Sprache</a:t>
            </a:r>
            <a:endParaRPr lang="en-US" dirty="0"/>
          </a:p>
          <a:p>
            <a:endParaRPr lang="en-US" dirty="0"/>
          </a:p>
          <a:p>
            <a:r>
              <a:rPr lang="de-DE" dirty="0"/>
              <a:t>Emotionen </a:t>
            </a:r>
            <a:r>
              <a:rPr lang="de-DE" dirty="0" err="1"/>
              <a:t>koennen</a:t>
            </a:r>
            <a:r>
              <a:rPr lang="de-DE" dirty="0"/>
              <a:t> unterschiedlich gelabelt werden. </a:t>
            </a:r>
          </a:p>
          <a:p>
            <a:endParaRPr lang="de-DE" dirty="0"/>
          </a:p>
          <a:p>
            <a:r>
              <a:rPr lang="de-DE" dirty="0"/>
              <a:t>Darstellung von Emotionen:</a:t>
            </a:r>
          </a:p>
          <a:p>
            <a:endParaRPr lang="de-DE" dirty="0"/>
          </a:p>
          <a:p>
            <a:r>
              <a:rPr lang="de-DE" dirty="0"/>
              <a:t>Kategorisch (Anger, </a:t>
            </a:r>
            <a:r>
              <a:rPr lang="de-DE" dirty="0" err="1"/>
              <a:t>Disgust</a:t>
            </a:r>
            <a:r>
              <a:rPr lang="de-DE" dirty="0"/>
              <a:t>, Fear, </a:t>
            </a:r>
            <a:r>
              <a:rPr lang="de-DE" dirty="0" err="1"/>
              <a:t>Happiness</a:t>
            </a:r>
            <a:r>
              <a:rPr lang="de-DE" dirty="0"/>
              <a:t>, </a:t>
            </a:r>
            <a:r>
              <a:rPr lang="de-DE" dirty="0" err="1"/>
              <a:t>Sadness</a:t>
            </a:r>
            <a:r>
              <a:rPr lang="de-DE" dirty="0"/>
              <a:t>, Surprise, Neutral) </a:t>
            </a:r>
          </a:p>
          <a:p>
            <a:r>
              <a:rPr lang="de-DE" dirty="0"/>
              <a:t>Dimensional (Valence = Wie positiv?, </a:t>
            </a:r>
            <a:r>
              <a:rPr lang="de-DE" dirty="0" err="1"/>
              <a:t>Activation</a:t>
            </a:r>
            <a:r>
              <a:rPr lang="de-DE" dirty="0"/>
              <a:t> = wie viel Energie?, </a:t>
            </a:r>
            <a:r>
              <a:rPr lang="de-DE" dirty="0" err="1"/>
              <a:t>Dominance</a:t>
            </a:r>
            <a:r>
              <a:rPr lang="de-DE" dirty="0"/>
              <a:t> = wie kontrollierend?)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306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Emotionen </a:t>
            </a:r>
            <a:r>
              <a:rPr lang="de-DE" dirty="0" err="1"/>
              <a:t>koennen</a:t>
            </a:r>
            <a:r>
              <a:rPr lang="de-DE" dirty="0"/>
              <a:t> unterschiedlich gelabelt werden. </a:t>
            </a:r>
          </a:p>
          <a:p>
            <a:endParaRPr lang="de-DE" dirty="0"/>
          </a:p>
          <a:p>
            <a:r>
              <a:rPr lang="de-DE" dirty="0"/>
              <a:t>Darstellung von Emotionen:</a:t>
            </a:r>
          </a:p>
          <a:p>
            <a:endParaRPr lang="de-DE" dirty="0"/>
          </a:p>
          <a:p>
            <a:r>
              <a:rPr lang="de-DE" dirty="0"/>
              <a:t>Kategorisch </a:t>
            </a:r>
          </a:p>
          <a:p>
            <a:r>
              <a:rPr lang="de-DE" dirty="0"/>
              <a:t>Dimensional</a:t>
            </a:r>
          </a:p>
          <a:p>
            <a:r>
              <a:rPr lang="de-DE" dirty="0"/>
              <a:t>	Valence = Wie positiv?, </a:t>
            </a:r>
          </a:p>
          <a:p>
            <a:r>
              <a:rPr lang="de-DE" dirty="0"/>
              <a:t>	</a:t>
            </a:r>
            <a:r>
              <a:rPr lang="de-DE" dirty="0" err="1"/>
              <a:t>Activation</a:t>
            </a:r>
            <a:r>
              <a:rPr lang="de-DE" dirty="0"/>
              <a:t> = wie viel Energie?, </a:t>
            </a:r>
          </a:p>
          <a:p>
            <a:r>
              <a:rPr lang="de-DE" dirty="0"/>
              <a:t>	</a:t>
            </a:r>
            <a:r>
              <a:rPr lang="de-DE" dirty="0" err="1"/>
              <a:t>Dominance</a:t>
            </a:r>
            <a:r>
              <a:rPr lang="de-DE" dirty="0"/>
              <a:t> = wie kontrollierend?)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0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Studie</a:t>
            </a:r>
            <a:r>
              <a:rPr lang="en-US" dirty="0"/>
              <a:t> von </a:t>
            </a:r>
            <a:r>
              <a:rPr lang="de-DE" b="1" dirty="0"/>
              <a:t>Amy Beth </a:t>
            </a:r>
            <a:r>
              <a:rPr lang="de-DE" b="1" dirty="0" err="1"/>
              <a:t>Warriner</a:t>
            </a:r>
            <a:r>
              <a:rPr lang="de-DE" b="1" dirty="0"/>
              <a:t> / 2013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-&gt; Aufgabe: </a:t>
            </a:r>
            <a:r>
              <a:rPr lang="en-US" dirty="0" err="1"/>
              <a:t>Bewerten</a:t>
            </a:r>
            <a:r>
              <a:rPr lang="en-US" dirty="0"/>
              <a:t> der </a:t>
            </a:r>
            <a:r>
              <a:rPr lang="en-US" dirty="0" err="1"/>
              <a:t>Emotionen</a:t>
            </a:r>
            <a:r>
              <a:rPr lang="en-US" dirty="0"/>
              <a:t> auf </a:t>
            </a:r>
            <a:r>
              <a:rPr lang="en-US" dirty="0" err="1"/>
              <a:t>einer</a:t>
            </a:r>
            <a:r>
              <a:rPr lang="en-US" dirty="0"/>
              <a:t> Skala von 1-9 </a:t>
            </a:r>
            <a:r>
              <a:rPr lang="en-US" dirty="0" err="1"/>
              <a:t>waehrend</a:t>
            </a:r>
            <a:r>
              <a:rPr lang="en-US" dirty="0"/>
              <a:t> man </a:t>
            </a:r>
            <a:r>
              <a:rPr lang="en-US" dirty="0" err="1"/>
              <a:t>bestimmte</a:t>
            </a:r>
            <a:r>
              <a:rPr lang="en-US" dirty="0"/>
              <a:t> </a:t>
            </a:r>
            <a:r>
              <a:rPr lang="en-US" dirty="0" err="1"/>
              <a:t>Woerter</a:t>
            </a:r>
            <a:r>
              <a:rPr lang="en-US" dirty="0"/>
              <a:t> </a:t>
            </a:r>
            <a:r>
              <a:rPr lang="en-US" dirty="0" err="1"/>
              <a:t>liest</a:t>
            </a:r>
            <a:r>
              <a:rPr lang="en-US" dirty="0"/>
              <a:t>.</a:t>
            </a:r>
          </a:p>
          <a:p>
            <a:r>
              <a:rPr lang="en-US" dirty="0"/>
              <a:t>-&gt; </a:t>
            </a:r>
            <a:r>
              <a:rPr lang="en-US" dirty="0" err="1"/>
              <a:t>Skalen</a:t>
            </a:r>
            <a:r>
              <a:rPr lang="en-US" dirty="0"/>
              <a:t>: </a:t>
            </a:r>
          </a:p>
          <a:p>
            <a:r>
              <a:rPr lang="en-US" dirty="0"/>
              <a:t>	happy 1 / unhappy 9 -&gt; Valence</a:t>
            </a:r>
          </a:p>
          <a:p>
            <a:r>
              <a:rPr lang="en-US" dirty="0"/>
              <a:t>	controlled  1 / in control 9 -&gt; Dominance</a:t>
            </a:r>
          </a:p>
          <a:p>
            <a:r>
              <a:rPr lang="en-US" dirty="0"/>
              <a:t>	excited 1 / calm 9 -&gt; Arousal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-&gt;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Probant</a:t>
            </a:r>
            <a:r>
              <a:rPr lang="en-US" dirty="0"/>
              <a:t> </a:t>
            </a:r>
            <a:r>
              <a:rPr lang="en-US" dirty="0" err="1"/>
              <a:t>bekommt</a:t>
            </a:r>
            <a:r>
              <a:rPr lang="en-US" dirty="0"/>
              <a:t> 350 </a:t>
            </a:r>
            <a:r>
              <a:rPr lang="en-US" dirty="0" err="1"/>
              <a:t>Woerter</a:t>
            </a:r>
            <a:r>
              <a:rPr lang="en-US" dirty="0"/>
              <a:t> und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angewiesen</a:t>
            </a:r>
            <a:r>
              <a:rPr lang="en-US" dirty="0"/>
              <a:t> schnell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bewerten</a:t>
            </a:r>
            <a:r>
              <a:rPr lang="en-US" dirty="0"/>
              <a:t> (immediate response to the word)</a:t>
            </a:r>
          </a:p>
          <a:p>
            <a:endParaRPr lang="en-US" dirty="0"/>
          </a:p>
          <a:p>
            <a:r>
              <a:rPr lang="en-US" dirty="0"/>
              <a:t>-&gt; 1827 </a:t>
            </a:r>
            <a:r>
              <a:rPr lang="en-US" dirty="0" err="1"/>
              <a:t>Probanden</a:t>
            </a:r>
            <a:endParaRPr lang="en-US" dirty="0"/>
          </a:p>
          <a:p>
            <a:r>
              <a:rPr lang="en-US" dirty="0"/>
              <a:t>	60 % w / 40% m</a:t>
            </a:r>
          </a:p>
          <a:p>
            <a:r>
              <a:rPr lang="en-US" dirty="0"/>
              <a:t>	11 % &gt;= 20</a:t>
            </a:r>
          </a:p>
          <a:p>
            <a:r>
              <a:rPr lang="en-US" dirty="0"/>
              <a:t>	45 % 21 – 30</a:t>
            </a:r>
          </a:p>
          <a:p>
            <a:r>
              <a:rPr lang="en-US" dirty="0"/>
              <a:t>	21 % 31 – 40</a:t>
            </a:r>
          </a:p>
          <a:p>
            <a:r>
              <a:rPr lang="en-US" dirty="0"/>
              <a:t>	11 % 41 - 49</a:t>
            </a:r>
          </a:p>
          <a:p>
            <a:r>
              <a:rPr lang="en-US" dirty="0"/>
              <a:t>	12 % &gt;= 50</a:t>
            </a:r>
          </a:p>
          <a:p>
            <a:endParaRPr lang="en-US" dirty="0"/>
          </a:p>
          <a:p>
            <a:r>
              <a:rPr lang="en-US" dirty="0"/>
              <a:t>-&gt; Valence </a:t>
            </a:r>
            <a:r>
              <a:rPr lang="en-US" dirty="0" err="1"/>
              <a:t>relativ</a:t>
            </a:r>
            <a:r>
              <a:rPr lang="en-US" dirty="0"/>
              <a:t> consistent </a:t>
            </a:r>
            <a:r>
              <a:rPr lang="en-US" dirty="0" err="1"/>
              <a:t>innerhalb</a:t>
            </a:r>
            <a:r>
              <a:rPr lang="en-US" dirty="0"/>
              <a:t> der </a:t>
            </a:r>
            <a:r>
              <a:rPr lang="en-US" dirty="0" err="1"/>
              <a:t>Probanden</a:t>
            </a:r>
            <a:r>
              <a:rPr lang="en-US" dirty="0"/>
              <a:t> 		( std .: 1.68)</a:t>
            </a:r>
          </a:p>
          <a:p>
            <a:r>
              <a:rPr lang="en-US" dirty="0"/>
              <a:t>-&gt; Arousal, Dominance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schwankend</a:t>
            </a:r>
            <a:r>
              <a:rPr lang="en-US" dirty="0"/>
              <a:t> 			(std. 2.16 </a:t>
            </a:r>
            <a:r>
              <a:rPr lang="en-US" dirty="0" err="1"/>
              <a:t>bzw</a:t>
            </a:r>
            <a:r>
              <a:rPr lang="en-US" dirty="0"/>
              <a:t>. 2.30)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94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Kombiniert</a:t>
            </a:r>
            <a:r>
              <a:rPr lang="en-US" dirty="0"/>
              <a:t> man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Skalen</a:t>
            </a:r>
            <a:r>
              <a:rPr lang="en-US" dirty="0"/>
              <a:t> </a:t>
            </a:r>
            <a:r>
              <a:rPr lang="en-US" dirty="0" err="1"/>
              <a:t>erhaelt</a:t>
            </a:r>
            <a:r>
              <a:rPr lang="en-US" dirty="0"/>
              <a:t> man 2 </a:t>
            </a:r>
            <a:r>
              <a:rPr lang="en-US" dirty="0" err="1"/>
              <a:t>bzw</a:t>
            </a:r>
            <a:r>
              <a:rPr lang="en-US" dirty="0"/>
              <a:t>. 3 </a:t>
            </a:r>
            <a:r>
              <a:rPr lang="en-US" dirty="0" err="1"/>
              <a:t>dimensionalen</a:t>
            </a:r>
            <a:r>
              <a:rPr lang="en-US" dirty="0"/>
              <a:t> </a:t>
            </a:r>
            <a:r>
              <a:rPr lang="en-US" dirty="0" err="1"/>
              <a:t>Raum</a:t>
            </a:r>
            <a:r>
              <a:rPr lang="en-US" dirty="0"/>
              <a:t> in dem </a:t>
            </a:r>
            <a:r>
              <a:rPr lang="en-US" dirty="0" err="1"/>
              <a:t>sich</a:t>
            </a:r>
            <a:r>
              <a:rPr lang="en-US" dirty="0"/>
              <a:t> die </a:t>
            </a:r>
            <a:r>
              <a:rPr lang="en-US" dirty="0" err="1"/>
              <a:t>Emotionen</a:t>
            </a:r>
            <a:r>
              <a:rPr lang="en-US" dirty="0"/>
              <a:t> </a:t>
            </a:r>
            <a:r>
              <a:rPr lang="en-US" dirty="0" err="1"/>
              <a:t>befinden</a:t>
            </a:r>
            <a:r>
              <a:rPr lang="en-US" dirty="0"/>
              <a:t>. </a:t>
            </a:r>
          </a:p>
          <a:p>
            <a:r>
              <a:rPr lang="en-US" dirty="0"/>
              <a:t>So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Abstaende</a:t>
            </a:r>
            <a:r>
              <a:rPr lang="en-US" dirty="0"/>
              <a:t> </a:t>
            </a:r>
            <a:r>
              <a:rPr lang="en-US" dirty="0" err="1"/>
              <a:t>messbar</a:t>
            </a:r>
            <a:r>
              <a:rPr lang="en-US" dirty="0"/>
              <a:t> ( </a:t>
            </a:r>
            <a:r>
              <a:rPr lang="en-US" dirty="0" err="1"/>
              <a:t>z.B.</a:t>
            </a:r>
            <a:r>
              <a:rPr lang="en-US" dirty="0"/>
              <a:t> Cosine Similarity)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020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1" dirty="0"/>
              <a:t>RAVDESS:</a:t>
            </a:r>
          </a:p>
          <a:p>
            <a:pPr marL="628650" lvl="1" indent="-171450">
              <a:buFontTx/>
              <a:buChar char="-"/>
            </a:pPr>
            <a:r>
              <a:rPr lang="de-DE" b="0" dirty="0"/>
              <a:t>Enthält Sprache und Image</a:t>
            </a:r>
          </a:p>
          <a:p>
            <a:pPr marL="628650" lvl="1" indent="-171450">
              <a:buFontTx/>
              <a:buChar char="-"/>
            </a:pPr>
            <a:r>
              <a:rPr lang="de-DE" b="0" dirty="0"/>
              <a:t>Insgesamt 24 Schauspieler</a:t>
            </a:r>
          </a:p>
          <a:p>
            <a:pPr marL="628650" lvl="1" indent="-171450">
              <a:buFontTx/>
              <a:buChar char="-"/>
            </a:pPr>
            <a:r>
              <a:rPr lang="de-DE" b="0" dirty="0"/>
              <a:t>Schauspieler lesen 2 Sätze in verschiedenen Emotionen vor</a:t>
            </a:r>
          </a:p>
          <a:p>
            <a:pPr marL="628650" lvl="1" indent="-171450">
              <a:buFontTx/>
              <a:buChar char="-"/>
            </a:pPr>
            <a:r>
              <a:rPr lang="de-DE" b="0" dirty="0"/>
              <a:t>Vorteil: Einfach zu Labeln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b="1" dirty="0"/>
              <a:t>IEMOCAP: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Enthält Sprache und Image/Video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2 Schauspieler führen Dialog nach Skript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Skript enthält Emotionen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Emotionen werden also </a:t>
            </a:r>
            <a:r>
              <a:rPr lang="de-DE" dirty="0" err="1"/>
              <a:t>impovisiert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5 männliche-5weibliche Schauspieler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Kategorische Labels UND Dimensionale Labels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Labels auf </a:t>
            </a:r>
            <a:r>
              <a:rPr lang="de-DE" dirty="0" err="1"/>
              <a:t>Sentence</a:t>
            </a:r>
            <a:r>
              <a:rPr lang="de-DE" dirty="0"/>
              <a:t> Level (jeder Satz bekommt Emotion)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Jeder Satz min. 5 </a:t>
            </a:r>
            <a:r>
              <a:rPr lang="de-DE" dirty="0" err="1"/>
              <a:t>Annotators</a:t>
            </a:r>
            <a:r>
              <a:rPr lang="de-DE" dirty="0"/>
              <a:t> haben gelabelt 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Categorie</a:t>
            </a:r>
            <a:r>
              <a:rPr lang="de-DE" dirty="0"/>
              <a:t> Labels -&gt; </a:t>
            </a:r>
            <a:r>
              <a:rPr lang="de-DE" dirty="0" err="1"/>
              <a:t>Majority</a:t>
            </a:r>
            <a:r>
              <a:rPr lang="de-DE" dirty="0"/>
              <a:t> Vote über die abgegebenen Labels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Dimensional -&gt; Mittelwert</a:t>
            </a:r>
          </a:p>
          <a:p>
            <a:pPr marL="1085850" lvl="2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Ca. 3000-4000 Samples</a:t>
            </a:r>
          </a:p>
          <a:p>
            <a:endParaRPr lang="de-DE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b="1" dirty="0"/>
              <a:t>MSP PODCAST:</a:t>
            </a:r>
          </a:p>
          <a:p>
            <a:pPr marL="628650" lvl="1" indent="-171450">
              <a:buFontTx/>
              <a:buChar char="-"/>
            </a:pPr>
            <a:r>
              <a:rPr lang="de-DE" b="0" dirty="0"/>
              <a:t>Enthält nur Sprache</a:t>
            </a:r>
          </a:p>
          <a:p>
            <a:pPr marL="628650" lvl="1" indent="-171450">
              <a:buFontTx/>
              <a:buChar char="-"/>
            </a:pPr>
            <a:r>
              <a:rPr lang="de-DE" b="0" dirty="0"/>
              <a:t>Sprachsegmente aus Podcasts</a:t>
            </a:r>
          </a:p>
          <a:p>
            <a:pPr marL="1085850" lvl="2" indent="-171450">
              <a:buFontTx/>
              <a:buChar char="-"/>
            </a:pPr>
            <a:r>
              <a:rPr lang="de-DE" b="0" dirty="0"/>
              <a:t>PROBLEM:   Meisten Segmente Neutral </a:t>
            </a:r>
          </a:p>
          <a:p>
            <a:pPr marL="1085850" lvl="2" indent="-171450">
              <a:buFontTx/>
              <a:buChar char="-"/>
            </a:pPr>
            <a:r>
              <a:rPr lang="de-DE" b="0" dirty="0"/>
              <a:t>LÖSUNG: ML Techniken um Emotionskandidaten zu finden </a:t>
            </a:r>
          </a:p>
          <a:p>
            <a:pPr marL="628650" lvl="1" indent="-171450">
              <a:buFontTx/>
              <a:buChar char="-"/>
            </a:pPr>
            <a:r>
              <a:rPr lang="de-DE" b="0" dirty="0"/>
              <a:t>Gelabelt durch Crowdsourcing</a:t>
            </a:r>
          </a:p>
          <a:p>
            <a:pPr marL="628650" lvl="1" indent="-171450">
              <a:buFontTx/>
              <a:buChar char="-"/>
            </a:pPr>
            <a:r>
              <a:rPr lang="de-DE" b="0" dirty="0"/>
              <a:t>Ca. 60.000 Samples </a:t>
            </a:r>
          </a:p>
          <a:p>
            <a:pPr marL="628650" lvl="1" indent="-171450">
              <a:buFontTx/>
              <a:buChar char="-"/>
            </a:pP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1611E-FDFF-45EE-A144-50BD26B40A4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71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6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2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8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8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9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3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5/13/22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4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6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5/13/22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5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5/13/22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557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4" r:id="rId6"/>
    <p:sldLayoutId id="2147483689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image" Target="../media/image11.png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learning-from-audio-time-domain-features-4543f3bda34c" TargetMode="External"/><Relationship Id="rId13" Type="http://schemas.openxmlformats.org/officeDocument/2006/relationships/hyperlink" Target="https://arxiv.org/pdf/1906.10198.pdf" TargetMode="External"/><Relationship Id="rId3" Type="http://schemas.openxmlformats.org/officeDocument/2006/relationships/hyperlink" Target="https://link.springer.com/content/pdf/10.3758/s13428-012-0314-x.pdf" TargetMode="External"/><Relationship Id="rId7" Type="http://schemas.openxmlformats.org/officeDocument/2006/relationships/hyperlink" Target="https://www.mdpi.com/1424-8220/21/4/1249/pdf" TargetMode="External"/><Relationship Id="rId12" Type="http://schemas.openxmlformats.org/officeDocument/2006/relationships/hyperlink" Target="https://arxiv.org/abs/1512.03385v1" TargetMode="External"/><Relationship Id="rId17" Type="http://schemas.openxmlformats.org/officeDocument/2006/relationships/hyperlink" Target="https://github.com/IliaZenkov/transformer-cnn-emotion-recognition" TargetMode="External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arxiv.org/pdf/2108.0251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cs.utdallas.edu/research/researchlabs/msp-lab/publications/Busso_2008_5.pdf" TargetMode="External"/><Relationship Id="rId11" Type="http://schemas.openxmlformats.org/officeDocument/2006/relationships/hyperlink" Target="https://huggingface.co/facebook/hubert-large-ll60k" TargetMode="External"/><Relationship Id="rId5" Type="http://schemas.openxmlformats.org/officeDocument/2006/relationships/hyperlink" Target="https://journals.plos.org/plosone/article/file?id=10.1371/journal.pone.0196391&amp;type=printable" TargetMode="External"/><Relationship Id="rId15" Type="http://schemas.openxmlformats.org/officeDocument/2006/relationships/hyperlink" Target="https://media.neliti.com/media/publications/239813-comparative-study-of-voice-print-based-a-32a7b7ae.pdf" TargetMode="External"/><Relationship Id="rId10" Type="http://schemas.openxmlformats.org/officeDocument/2006/relationships/hyperlink" Target="https://ogunlao.github.io/blog/2021/04/24/consider_uar_accuracy.html" TargetMode="External"/><Relationship Id="rId4" Type="http://schemas.openxmlformats.org/officeDocument/2006/relationships/hyperlink" Target="https://github.com/aeldesoky/valence-arousal-detection-using-elm" TargetMode="External"/><Relationship Id="rId9" Type="http://schemas.openxmlformats.org/officeDocument/2006/relationships/hyperlink" Target="https://arxiv.org/pdf/2202.01252v1.pdf" TargetMode="External"/><Relationship Id="rId14" Type="http://schemas.openxmlformats.org/officeDocument/2006/relationships/hyperlink" Target="https://medium.com/wavey-ai/end-to-end-speech-recognition-f13f0d0197c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111719-2555-423E-B534-E70A319BF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228" y="1584225"/>
            <a:ext cx="4660488" cy="2877632"/>
          </a:xfrm>
        </p:spPr>
        <p:txBody>
          <a:bodyPr>
            <a:normAutofit/>
          </a:bodyPr>
          <a:lstStyle/>
          <a:p>
            <a:r>
              <a:rPr lang="en-US" sz="3000" dirty="0"/>
              <a:t>Speech Emotion Recognition</a:t>
            </a:r>
            <a:endParaRPr lang="de-DE" sz="3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EDFBE2-30A3-4E16-99B5-35A495DAC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2763" y="4863054"/>
            <a:ext cx="4079551" cy="811604"/>
          </a:xfrm>
        </p:spPr>
        <p:txBody>
          <a:bodyPr>
            <a:normAutofit/>
          </a:bodyPr>
          <a:lstStyle/>
          <a:p>
            <a:r>
              <a:rPr lang="en-US" sz="2000" dirty="0"/>
              <a:t>Seminar KI 2022</a:t>
            </a:r>
          </a:p>
          <a:p>
            <a:r>
              <a:rPr lang="en-US" sz="2000" dirty="0"/>
              <a:t>Philip Weinmann</a:t>
            </a:r>
            <a:endParaRPr lang="de-DE" sz="20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D91D7-E02C-4798-9A2E-859552AF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(Speech) Emotion Datasets</a:t>
            </a:r>
            <a:br>
              <a:rPr lang="en-US" dirty="0"/>
            </a:br>
            <a:r>
              <a:rPr lang="en-US" dirty="0"/>
              <a:t>Benchmark </a:t>
            </a:r>
            <a:r>
              <a:rPr lang="en-US" dirty="0" err="1"/>
              <a:t>Datensaetze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F463B52-2EF1-C41B-26A8-AE399993266F}"/>
              </a:ext>
            </a:extLst>
          </p:cNvPr>
          <p:cNvSpPr txBox="1"/>
          <p:nvPr/>
        </p:nvSpPr>
        <p:spPr>
          <a:xfrm>
            <a:off x="914400" y="223157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RAVDESS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B388EF-7ECC-AFE4-F103-1F2EFC4EE7C1}"/>
              </a:ext>
            </a:extLst>
          </p:cNvPr>
          <p:cNvSpPr txBox="1"/>
          <p:nvPr/>
        </p:nvSpPr>
        <p:spPr>
          <a:xfrm>
            <a:off x="7655831" y="223157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IEMOCAP</a:t>
            </a:r>
          </a:p>
        </p:txBody>
      </p:sp>
      <p:pic>
        <p:nvPicPr>
          <p:cNvPr id="15" name="03-01-08-01-02-01-03.wav" descr="03-01-08-01-02-01-03.wav">
            <a:hlinkClick r:id="" action="ppaction://media"/>
            <a:extLst>
              <a:ext uri="{FF2B5EF4-FFF2-40B4-BE49-F238E27FC236}">
                <a16:creationId xmlns:a16="http://schemas.microsoft.com/office/drawing/2014/main" id="{0306B9A5-D2C3-93CF-C4A7-8984CDAD4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66005" y="2735388"/>
            <a:ext cx="812800" cy="8128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0DBB362-93DB-88DA-A0A7-74A9C36783A3}"/>
              </a:ext>
            </a:extLst>
          </p:cNvPr>
          <p:cNvSpPr txBox="1"/>
          <p:nvPr/>
        </p:nvSpPr>
        <p:spPr>
          <a:xfrm>
            <a:off x="3235815" y="295712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SURPRISED</a:t>
            </a:r>
          </a:p>
        </p:txBody>
      </p:sp>
      <p:pic>
        <p:nvPicPr>
          <p:cNvPr id="23" name="03-01-02-02-02-01-08.wav" descr="03-01-02-02-02-01-08.wav">
            <a:hlinkClick r:id="" action="ppaction://media"/>
            <a:extLst>
              <a:ext uri="{FF2B5EF4-FFF2-40B4-BE49-F238E27FC236}">
                <a16:creationId xmlns:a16="http://schemas.microsoft.com/office/drawing/2014/main" id="{D9760EDF-64B5-70A6-BF6F-61C7EED777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66005" y="3700713"/>
            <a:ext cx="812800" cy="8128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0ACFB7A-CD6A-D75B-C953-E03DA24E08C8}"/>
              </a:ext>
            </a:extLst>
          </p:cNvPr>
          <p:cNvSpPr txBox="1"/>
          <p:nvPr/>
        </p:nvSpPr>
        <p:spPr>
          <a:xfrm>
            <a:off x="3235815" y="392244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CALM</a:t>
            </a:r>
          </a:p>
        </p:txBody>
      </p:sp>
      <p:pic>
        <p:nvPicPr>
          <p:cNvPr id="28" name="03-01-04-02-02-02-24.wav" descr="03-01-04-02-02-02-24.wav">
            <a:hlinkClick r:id="" action="ppaction://media"/>
            <a:extLst>
              <a:ext uri="{FF2B5EF4-FFF2-40B4-BE49-F238E27FC236}">
                <a16:creationId xmlns:a16="http://schemas.microsoft.com/office/drawing/2014/main" id="{D2DAFB5B-05E0-DBE4-9D83-24563765892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61962" y="4666038"/>
            <a:ext cx="812800" cy="81280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C4F8DA5-A156-DAFB-0378-84BD19C6526D}"/>
              </a:ext>
            </a:extLst>
          </p:cNvPr>
          <p:cNvSpPr txBox="1"/>
          <p:nvPr/>
        </p:nvSpPr>
        <p:spPr>
          <a:xfrm>
            <a:off x="3235815" y="488777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SAD</a:t>
            </a:r>
          </a:p>
        </p:txBody>
      </p:sp>
      <p:pic>
        <p:nvPicPr>
          <p:cNvPr id="32" name="Ses02F_impro04_F003.wav" descr="Ses02F_impro04_F003.wav">
            <a:hlinkClick r:id="" action="ppaction://media"/>
            <a:extLst>
              <a:ext uri="{FF2B5EF4-FFF2-40B4-BE49-F238E27FC236}">
                <a16:creationId xmlns:a16="http://schemas.microsoft.com/office/drawing/2014/main" id="{9CDA2B6C-B018-83DA-52EC-18745D8C6CA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843031" y="2735388"/>
            <a:ext cx="812800" cy="8128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A9286DD2-B1AD-6CEC-9E95-89130479A297}"/>
              </a:ext>
            </a:extLst>
          </p:cNvPr>
          <p:cNvSpPr txBox="1"/>
          <p:nvPr/>
        </p:nvSpPr>
        <p:spPr>
          <a:xfrm>
            <a:off x="8688652" y="29571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FRUSTRATION</a:t>
            </a:r>
          </a:p>
        </p:txBody>
      </p:sp>
      <p:pic>
        <p:nvPicPr>
          <p:cNvPr id="36" name="Ses02F_script02_2_F011.wav" descr="Ses02F_script02_2_F011.wav">
            <a:hlinkClick r:id="" action="ppaction://media"/>
            <a:extLst>
              <a:ext uri="{FF2B5EF4-FFF2-40B4-BE49-F238E27FC236}">
                <a16:creationId xmlns:a16="http://schemas.microsoft.com/office/drawing/2014/main" id="{8E66CC63-ACD2-9CE2-D002-B2E9281DBEB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843031" y="3700713"/>
            <a:ext cx="812800" cy="81280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4C8A5A2B-FF7B-ED27-1E5E-BC3D231A0E8E}"/>
              </a:ext>
            </a:extLst>
          </p:cNvPr>
          <p:cNvSpPr txBox="1"/>
          <p:nvPr/>
        </p:nvSpPr>
        <p:spPr>
          <a:xfrm>
            <a:off x="8688652" y="392244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ANGER</a:t>
            </a:r>
          </a:p>
        </p:txBody>
      </p:sp>
      <p:pic>
        <p:nvPicPr>
          <p:cNvPr id="39" name="Ses02F_script02_2_F041.wav" descr="Ses02F_script02_2_F041.wav">
            <a:hlinkClick r:id="" action="ppaction://media"/>
            <a:extLst>
              <a:ext uri="{FF2B5EF4-FFF2-40B4-BE49-F238E27FC236}">
                <a16:creationId xmlns:a16="http://schemas.microsoft.com/office/drawing/2014/main" id="{2BA56126-8CF1-B5FB-BB7F-94EF9A19983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843031" y="4666038"/>
            <a:ext cx="812800" cy="812800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A83DF2B8-855F-97CA-AA1E-5FE777686800}"/>
              </a:ext>
            </a:extLst>
          </p:cNvPr>
          <p:cNvSpPr txBox="1"/>
          <p:nvPr/>
        </p:nvSpPr>
        <p:spPr>
          <a:xfrm>
            <a:off x="8639599" y="488777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HAPPY</a:t>
            </a:r>
          </a:p>
        </p:txBody>
      </p:sp>
    </p:spTree>
    <p:extLst>
      <p:ext uri="{BB962C8B-B14F-4D97-AF65-F5344CB8AC3E}">
        <p14:creationId xmlns:p14="http://schemas.microsoft.com/office/powerpoint/2010/main" val="11526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7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67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17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55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889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21" grpId="0"/>
      <p:bldP spid="24" grpId="0"/>
      <p:bldP spid="30" grpId="0"/>
      <p:bldP spid="33" grpId="0"/>
      <p:bldP spid="38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D3395E6-16AB-419A-8C2F-D19B4752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400" dirty="0"/>
              <a:t>(Speech) Emotion Datasets</a:t>
            </a:r>
            <a:br>
              <a:rPr lang="en-US" dirty="0"/>
            </a:br>
            <a:r>
              <a:rPr lang="en-US" dirty="0" err="1"/>
              <a:t>Einteilung</a:t>
            </a:r>
            <a:r>
              <a:rPr lang="en-US" dirty="0"/>
              <a:t> der </a:t>
            </a:r>
            <a:r>
              <a:rPr lang="en-US" dirty="0" err="1"/>
              <a:t>Datensaetze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1A80246-3CFA-2FDA-CD0F-F923FA7D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842" y="1786353"/>
            <a:ext cx="7999375" cy="42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1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1F2627-B28C-4437-9B25-C6549AF8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Speech Emotion Recognition</a:t>
            </a:r>
            <a:br>
              <a:rPr lang="en-US" dirty="0"/>
            </a:br>
            <a:r>
              <a:rPr lang="en-US" dirty="0"/>
              <a:t>Speech Features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B80962-1C30-4572-89E4-165B387E8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533" y="1923164"/>
            <a:ext cx="8066020" cy="427668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de-DE" b="1" dirty="0"/>
              <a:t>Time Domain -&gt; TEMPORAL FEATURES</a:t>
            </a:r>
          </a:p>
          <a:p>
            <a:pPr lvl="2"/>
            <a:r>
              <a:rPr lang="de-DE" dirty="0"/>
              <a:t>Amplitude </a:t>
            </a:r>
            <a:r>
              <a:rPr lang="de-DE" dirty="0" err="1"/>
              <a:t>Envelope</a:t>
            </a:r>
            <a:endParaRPr lang="de-DE" dirty="0"/>
          </a:p>
          <a:p>
            <a:pPr lvl="2"/>
            <a:r>
              <a:rPr lang="de-DE" dirty="0"/>
              <a:t>Root Mean </a:t>
            </a:r>
            <a:r>
              <a:rPr lang="de-DE" dirty="0" err="1"/>
              <a:t>Squared</a:t>
            </a:r>
            <a:r>
              <a:rPr lang="de-DE" dirty="0"/>
              <a:t> Energy</a:t>
            </a:r>
          </a:p>
          <a:p>
            <a:pPr marL="914400" lvl="2" indent="0">
              <a:buNone/>
            </a:pPr>
            <a:endParaRPr lang="de-DE" dirty="0"/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b="1" dirty="0" err="1"/>
              <a:t>Frequency</a:t>
            </a:r>
            <a:r>
              <a:rPr lang="de-DE" b="1" dirty="0"/>
              <a:t> Domain -&gt; SPECTRAL FEATURES</a:t>
            </a:r>
          </a:p>
          <a:p>
            <a:pPr lvl="2"/>
            <a:r>
              <a:rPr lang="de-DE" dirty="0"/>
              <a:t>Linear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Cepstral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r>
              <a:rPr lang="de-DE" dirty="0"/>
              <a:t> (LPCC)</a:t>
            </a:r>
          </a:p>
          <a:p>
            <a:pPr lvl="2"/>
            <a:r>
              <a:rPr lang="de-DE" dirty="0"/>
              <a:t>Mel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Cepstral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r>
              <a:rPr lang="de-DE" dirty="0"/>
              <a:t> (MFCC)</a:t>
            </a:r>
          </a:p>
          <a:p>
            <a:pPr lvl="2"/>
            <a:r>
              <a:rPr lang="de-DE" dirty="0"/>
              <a:t>Log Mel </a:t>
            </a:r>
            <a:r>
              <a:rPr lang="de-DE" dirty="0" err="1"/>
              <a:t>Spectogram</a:t>
            </a:r>
            <a:endParaRPr lang="de-DE" dirty="0"/>
          </a:p>
          <a:p>
            <a:pPr lvl="2"/>
            <a:endParaRPr lang="de-DE" dirty="0"/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b="1" dirty="0"/>
              <a:t>Multimodale </a:t>
            </a:r>
            <a:r>
              <a:rPr lang="de-DE" b="1" dirty="0" err="1"/>
              <a:t>Ansaetze</a:t>
            </a:r>
            <a:endParaRPr lang="de-DE" b="1" dirty="0"/>
          </a:p>
          <a:p>
            <a:pPr lvl="2"/>
            <a:r>
              <a:rPr lang="de-DE" dirty="0"/>
              <a:t>Text</a:t>
            </a:r>
          </a:p>
          <a:p>
            <a:pPr lvl="2"/>
            <a:r>
              <a:rPr lang="de-DE" dirty="0"/>
              <a:t>Image/Video</a:t>
            </a:r>
          </a:p>
          <a:p>
            <a:pPr lvl="2"/>
            <a:r>
              <a:rPr lang="de-DE" dirty="0"/>
              <a:t>Biosignals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Plot audio file as time series using Scipy python - GaussianWaves">
            <a:extLst>
              <a:ext uri="{FF2B5EF4-FFF2-40B4-BE49-F238E27FC236}">
                <a16:creationId xmlns:a16="http://schemas.microsoft.com/office/drawing/2014/main" id="{A2DF5E95-C8C8-62C6-6C72-FCCA9F432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606" y="2780929"/>
            <a:ext cx="3335861" cy="256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01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A74CAA8-E3F0-071F-97E0-28C69579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Speech Features</a:t>
            </a:r>
            <a:br>
              <a:rPr lang="en-US" dirty="0"/>
            </a:br>
            <a:r>
              <a:rPr lang="en-US" dirty="0"/>
              <a:t>Temporal Features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A121EA-A384-E2BF-6137-BA829E084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Amplitude </a:t>
            </a:r>
            <a:r>
              <a:rPr lang="de-DE" dirty="0" err="1"/>
              <a:t>Envelope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Root Mean Square Energy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87D0F7-9FF0-CAA7-8558-FE096A7D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70" y="2558893"/>
            <a:ext cx="1993342" cy="629476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C808FB12-7636-2EE3-6F91-5CEAA71FFF75}"/>
              </a:ext>
            </a:extLst>
          </p:cNvPr>
          <p:cNvSpPr txBox="1"/>
          <p:nvPr/>
        </p:nvSpPr>
        <p:spPr>
          <a:xfrm>
            <a:off x="838200" y="5807631"/>
            <a:ext cx="3320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s(</a:t>
            </a:r>
            <a:r>
              <a:rPr lang="de-DE" sz="1400" dirty="0" err="1"/>
              <a:t>k</a:t>
            </a:r>
            <a:r>
              <a:rPr lang="de-DE" sz="1400" dirty="0"/>
              <a:t>) = Amplitude </a:t>
            </a:r>
            <a:r>
              <a:rPr lang="de-DE" sz="1400" dirty="0" err="1"/>
              <a:t>k-tes</a:t>
            </a:r>
            <a:r>
              <a:rPr lang="de-DE" sz="1400" dirty="0"/>
              <a:t>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K =  Frame Size( #Samples pro Frame)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 = Frame Index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CA857E-5275-04D1-0359-1B09381D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52" y="1996565"/>
            <a:ext cx="1475704" cy="11246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29D3F15-95AA-D4CD-A0CB-37D99C1E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8097" y="1996565"/>
            <a:ext cx="1475703" cy="1128093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74A2D25-4429-8038-B496-4799D11E4226}"/>
              </a:ext>
            </a:extLst>
          </p:cNvPr>
          <p:cNvCxnSpPr>
            <a:cxnSpLocks/>
          </p:cNvCxnSpPr>
          <p:nvPr/>
        </p:nvCxnSpPr>
        <p:spPr>
          <a:xfrm>
            <a:off x="8354860" y="2560612"/>
            <a:ext cx="1352811" cy="0"/>
          </a:xfrm>
          <a:prstGeom prst="straightConnector1">
            <a:avLst/>
          </a:prstGeom>
          <a:ln w="5080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8333ED12-B795-4AC8-4EAF-0AB3E87DD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52" y="3862638"/>
            <a:ext cx="1475704" cy="1124656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41FB816-B098-BF94-6C76-97CFA4434367}"/>
              </a:ext>
            </a:extLst>
          </p:cNvPr>
          <p:cNvCxnSpPr>
            <a:cxnSpLocks/>
          </p:cNvCxnSpPr>
          <p:nvPr/>
        </p:nvCxnSpPr>
        <p:spPr>
          <a:xfrm>
            <a:off x="8354860" y="4426685"/>
            <a:ext cx="1352811" cy="0"/>
          </a:xfrm>
          <a:prstGeom prst="straightConnector1">
            <a:avLst/>
          </a:prstGeom>
          <a:ln w="5080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EBFEDC72-BE26-FBA7-56FB-5E1E8DABF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70" y="4424966"/>
            <a:ext cx="2013239" cy="62947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160D1F5-2035-44D7-DE77-6FE4EA43D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8721" y="3862638"/>
            <a:ext cx="1545581" cy="11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0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A74CAA8-E3F0-071F-97E0-28C69579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Speech Features</a:t>
            </a:r>
            <a:br>
              <a:rPr lang="en-US" dirty="0"/>
            </a:br>
            <a:r>
              <a:rPr lang="en-US" dirty="0"/>
              <a:t>Spectral Features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A121EA-A384-E2BF-6137-BA829E084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MFCC</a:t>
            </a:r>
          </a:p>
          <a:p>
            <a:r>
              <a:rPr lang="de-DE" dirty="0"/>
              <a:t>Log Mel </a:t>
            </a:r>
            <a:r>
              <a:rPr lang="de-DE" dirty="0" err="1"/>
              <a:t>Spectogram</a:t>
            </a:r>
            <a:endParaRPr lang="de-DE" dirty="0"/>
          </a:p>
          <a:p>
            <a:r>
              <a:rPr lang="de-DE" dirty="0"/>
              <a:t>LPCC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9DABB15-3D59-C4C4-D92F-494E85A5F8F7}"/>
              </a:ext>
            </a:extLst>
          </p:cNvPr>
          <p:cNvGrpSpPr/>
          <p:nvPr/>
        </p:nvGrpSpPr>
        <p:grpSpPr>
          <a:xfrm>
            <a:off x="1732235" y="1320544"/>
            <a:ext cx="8727530" cy="4968533"/>
            <a:chOff x="3086444" y="1516487"/>
            <a:chExt cx="8727530" cy="4968533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41C9DF4B-0351-84E1-1FBD-003FAB962217}"/>
                </a:ext>
              </a:extLst>
            </p:cNvPr>
            <p:cNvGrpSpPr/>
            <p:nvPr/>
          </p:nvGrpSpPr>
          <p:grpSpPr>
            <a:xfrm>
              <a:off x="7478486" y="1516487"/>
              <a:ext cx="3149873" cy="2412245"/>
              <a:chOff x="7314631" y="1825625"/>
              <a:chExt cx="3901556" cy="2987901"/>
            </a:xfrm>
          </p:grpSpPr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6AD73E7E-C093-7B74-0EA1-8F89B482985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56433282"/>
                  </p:ext>
                </p:extLst>
              </p:nvPr>
            </p:nvGraphicFramePr>
            <p:xfrm>
              <a:off x="7314631" y="1825625"/>
              <a:ext cx="3901556" cy="2601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5220BC85-6B9D-F057-C07F-733486C6A8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65890" y="4359614"/>
                <a:ext cx="487891" cy="445116"/>
              </a:xfrm>
              <a:prstGeom prst="straightConnector1">
                <a:avLst/>
              </a:prstGeom>
              <a:ln w="92075">
                <a:solidFill>
                  <a:schemeClr val="accent3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DB6C0DF-0525-B7D3-171A-00BF0D99E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0280" y="4368410"/>
                <a:ext cx="376367" cy="445116"/>
              </a:xfrm>
              <a:prstGeom prst="straightConnector1">
                <a:avLst/>
              </a:prstGeom>
              <a:ln w="92075">
                <a:solidFill>
                  <a:schemeClr val="accent3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8" name="Diagramm 17">
              <a:extLst>
                <a:ext uri="{FF2B5EF4-FFF2-40B4-BE49-F238E27FC236}">
                  <a16:creationId xmlns:a16="http://schemas.microsoft.com/office/drawing/2014/main" id="{FDF9660C-2497-3D7B-BE90-977BEFB7B47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63327739"/>
                </p:ext>
              </p:extLst>
            </p:nvPr>
          </p:nvGraphicFramePr>
          <p:xfrm>
            <a:off x="6321838" y="3929108"/>
            <a:ext cx="3291113" cy="25058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20" name="Diagramm 19">
              <a:extLst>
                <a:ext uri="{FF2B5EF4-FFF2-40B4-BE49-F238E27FC236}">
                  <a16:creationId xmlns:a16="http://schemas.microsoft.com/office/drawing/2014/main" id="{24EC2444-D185-80EB-68E9-867552DDE2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53863624"/>
                </p:ext>
              </p:extLst>
            </p:nvPr>
          </p:nvGraphicFramePr>
          <p:xfrm>
            <a:off x="8522861" y="3979188"/>
            <a:ext cx="3291113" cy="25058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96D57C1E-C727-6F89-D2AB-32B472F23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86444" y="4675915"/>
              <a:ext cx="3262315" cy="768763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E973FF78-7D10-E2FD-DCEF-572330F68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94747" y="5734927"/>
              <a:ext cx="3262315" cy="707490"/>
            </a:xfrm>
            <a:prstGeom prst="rect">
              <a:avLst/>
            </a:prstGeom>
          </p:spPr>
        </p:pic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899049C9-84ED-C81A-A7EA-1A482DEC62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7062" y="5060296"/>
              <a:ext cx="1121424" cy="674631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00DC6065-0E02-769F-EDE9-D7BE9155E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44452" y="6025176"/>
              <a:ext cx="1134034" cy="217573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711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A74CAA8-E3F0-071F-97E0-28C69579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Speech Emotion Recognition</a:t>
            </a:r>
            <a:br>
              <a:rPr lang="en-US" dirty="0"/>
            </a:br>
            <a:r>
              <a:rPr lang="en-US" dirty="0"/>
              <a:t>Speech Features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B88FEB-7C48-5053-F524-200DEF6C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989" y="1845447"/>
            <a:ext cx="5837023" cy="429946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94F622-31BF-3B60-2F55-CADAFAD3C8F6}"/>
              </a:ext>
            </a:extLst>
          </p:cNvPr>
          <p:cNvSpPr/>
          <p:nvPr/>
        </p:nvSpPr>
        <p:spPr>
          <a:xfrm>
            <a:off x="6685005" y="1878227"/>
            <a:ext cx="1705233" cy="4238368"/>
          </a:xfrm>
          <a:prstGeom prst="rect">
            <a:avLst/>
          </a:prstGeom>
          <a:solidFill>
            <a:srgbClr val="FF80BD">
              <a:alpha val="0"/>
            </a:srgbClr>
          </a:solidFill>
          <a:ln w="984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8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A74CAA8-E3F0-071F-97E0-28C69579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Speech Features</a:t>
            </a:r>
            <a:br>
              <a:rPr lang="en-US" dirty="0"/>
            </a:br>
            <a:r>
              <a:rPr lang="en-US" dirty="0" err="1"/>
              <a:t>Multimodale</a:t>
            </a:r>
            <a:r>
              <a:rPr lang="en-US" dirty="0"/>
              <a:t> </a:t>
            </a:r>
            <a:r>
              <a:rPr lang="en-US" dirty="0" err="1"/>
              <a:t>Ansaetze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A121EA-A384-E2BF-6137-BA829E084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624" y="3006245"/>
            <a:ext cx="2293401" cy="2195230"/>
          </a:xfrm>
        </p:spPr>
        <p:txBody>
          <a:bodyPr/>
          <a:lstStyle/>
          <a:p>
            <a:r>
              <a:rPr lang="de-DE" dirty="0"/>
              <a:t>Image</a:t>
            </a:r>
          </a:p>
          <a:p>
            <a:r>
              <a:rPr lang="de-DE" dirty="0"/>
              <a:t>Video</a:t>
            </a:r>
          </a:p>
          <a:p>
            <a:r>
              <a:rPr lang="de-DE" dirty="0"/>
              <a:t>Biosignals</a:t>
            </a:r>
          </a:p>
          <a:p>
            <a:r>
              <a:rPr lang="de-DE" dirty="0"/>
              <a:t>Text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BE354F3-C8B8-3E50-BE6F-13B940FE221C}"/>
              </a:ext>
            </a:extLst>
          </p:cNvPr>
          <p:cNvGrpSpPr/>
          <p:nvPr/>
        </p:nvGrpSpPr>
        <p:grpSpPr>
          <a:xfrm>
            <a:off x="4609577" y="1825625"/>
            <a:ext cx="5288072" cy="4629630"/>
            <a:chOff x="4609577" y="1825625"/>
            <a:chExt cx="5288072" cy="4629630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8A9F915A-5B29-8AE1-CD05-E4F271B7E322}"/>
                </a:ext>
              </a:extLst>
            </p:cNvPr>
            <p:cNvGrpSpPr/>
            <p:nvPr/>
          </p:nvGrpSpPr>
          <p:grpSpPr>
            <a:xfrm>
              <a:off x="4609577" y="1825625"/>
              <a:ext cx="5288072" cy="3485411"/>
              <a:chOff x="4609577" y="1825625"/>
              <a:chExt cx="5288072" cy="3485411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49ED3205-30E4-637E-9953-B183BDF8EBCA}"/>
                  </a:ext>
                </a:extLst>
              </p:cNvPr>
              <p:cNvSpPr/>
              <p:nvPr/>
            </p:nvSpPr>
            <p:spPr>
              <a:xfrm>
                <a:off x="4609578" y="1825625"/>
                <a:ext cx="2480153" cy="3382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Speech 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539BBB80-8204-B49E-5A8A-842870057963}"/>
                  </a:ext>
                </a:extLst>
              </p:cNvPr>
              <p:cNvSpPr/>
              <p:nvPr/>
            </p:nvSpPr>
            <p:spPr>
              <a:xfrm>
                <a:off x="7417496" y="1825625"/>
                <a:ext cx="2480153" cy="3382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/>
                  <a:t>Image / </a:t>
                </a:r>
                <a:r>
                  <a:rPr lang="de-DE" sz="1400" dirty="0" err="1"/>
                  <a:t>BioSignals</a:t>
                </a:r>
                <a:r>
                  <a:rPr lang="de-DE" sz="1400" dirty="0"/>
                  <a:t> / Text …</a:t>
                </a:r>
              </a:p>
            </p:txBody>
          </p:sp>
          <p:sp>
            <p:nvSpPr>
              <p:cNvPr id="11" name="Manuelle Verarbeitung 10">
                <a:extLst>
                  <a:ext uri="{FF2B5EF4-FFF2-40B4-BE49-F238E27FC236}">
                    <a16:creationId xmlns:a16="http://schemas.microsoft.com/office/drawing/2014/main" id="{438A4001-FFD4-32C1-D728-8BABA6193B97}"/>
                  </a:ext>
                </a:extLst>
              </p:cNvPr>
              <p:cNvSpPr/>
              <p:nvPr/>
            </p:nvSpPr>
            <p:spPr>
              <a:xfrm>
                <a:off x="4609577" y="2415935"/>
                <a:ext cx="2480153" cy="688932"/>
              </a:xfrm>
              <a:prstGeom prst="flowChartManualOperation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</a:t>
                </a:r>
                <a:r>
                  <a:rPr lang="de-DE" dirty="0" err="1"/>
                  <a:t>Extraction</a:t>
                </a:r>
                <a:endParaRPr lang="de-DE" dirty="0"/>
              </a:p>
            </p:txBody>
          </p:sp>
          <p:sp>
            <p:nvSpPr>
              <p:cNvPr id="12" name="Manuelle Verarbeitung 11">
                <a:extLst>
                  <a:ext uri="{FF2B5EF4-FFF2-40B4-BE49-F238E27FC236}">
                    <a16:creationId xmlns:a16="http://schemas.microsoft.com/office/drawing/2014/main" id="{A94DD40C-16FD-786A-1922-E06291F0E9C3}"/>
                  </a:ext>
                </a:extLst>
              </p:cNvPr>
              <p:cNvSpPr/>
              <p:nvPr/>
            </p:nvSpPr>
            <p:spPr>
              <a:xfrm>
                <a:off x="7417496" y="2415935"/>
                <a:ext cx="2480153" cy="688932"/>
              </a:xfrm>
              <a:prstGeom prst="flowChartManualOperation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</a:t>
                </a:r>
                <a:r>
                  <a:rPr lang="de-DE" dirty="0" err="1"/>
                  <a:t>Extraction</a:t>
                </a:r>
                <a:endParaRPr lang="de-DE" dirty="0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28CA43AA-35EF-0984-A942-57B4AFEAE305}"/>
                  </a:ext>
                </a:extLst>
              </p:cNvPr>
              <p:cNvSpPr/>
              <p:nvPr/>
            </p:nvSpPr>
            <p:spPr>
              <a:xfrm>
                <a:off x="5598089" y="3764114"/>
                <a:ext cx="3311047" cy="36325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Fusioned</a:t>
                </a:r>
                <a:r>
                  <a:rPr lang="de-DE" dirty="0"/>
                  <a:t> Feature Vector</a:t>
                </a:r>
              </a:p>
            </p:txBody>
          </p: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C9EC459F-BB7E-FE12-945C-B3789FF9D8A7}"/>
                  </a:ext>
                </a:extLst>
              </p:cNvPr>
              <p:cNvGrpSpPr/>
              <p:nvPr/>
            </p:nvGrpSpPr>
            <p:grpSpPr>
              <a:xfrm>
                <a:off x="6887411" y="3006245"/>
                <a:ext cx="732405" cy="701458"/>
                <a:chOff x="6897847" y="3281817"/>
                <a:chExt cx="732405" cy="701458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A7350344-82DB-D336-145A-48940F8F547E}"/>
                    </a:ext>
                  </a:extLst>
                </p:cNvPr>
                <p:cNvSpPr/>
                <p:nvPr/>
              </p:nvSpPr>
              <p:spPr>
                <a:xfrm>
                  <a:off x="6913323" y="3281818"/>
                  <a:ext cx="701457" cy="701457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" name="Multiplizieren 14">
                  <a:extLst>
                    <a:ext uri="{FF2B5EF4-FFF2-40B4-BE49-F238E27FC236}">
                      <a16:creationId xmlns:a16="http://schemas.microsoft.com/office/drawing/2014/main" id="{DFEA0328-828E-AC03-6540-91EE58D8D523}"/>
                    </a:ext>
                  </a:extLst>
                </p:cNvPr>
                <p:cNvSpPr/>
                <p:nvPr/>
              </p:nvSpPr>
              <p:spPr>
                <a:xfrm>
                  <a:off x="6897847" y="3281817"/>
                  <a:ext cx="732405" cy="701458"/>
                </a:xfrm>
                <a:prstGeom prst="mathMultiply">
                  <a:avLst/>
                </a:prstGeom>
                <a:solidFill>
                  <a:schemeClr val="bg1"/>
                </a:solidFill>
                <a:ln w="98425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17" name="Manuelle Verarbeitung 16">
                <a:extLst>
                  <a:ext uri="{FF2B5EF4-FFF2-40B4-BE49-F238E27FC236}">
                    <a16:creationId xmlns:a16="http://schemas.microsoft.com/office/drawing/2014/main" id="{70AFD850-0A4B-941B-EE51-AE3A80177089}"/>
                  </a:ext>
                </a:extLst>
              </p:cNvPr>
              <p:cNvSpPr/>
              <p:nvPr/>
            </p:nvSpPr>
            <p:spPr>
              <a:xfrm>
                <a:off x="5598089" y="4384110"/>
                <a:ext cx="3311047" cy="926926"/>
              </a:xfrm>
              <a:prstGeom prst="flowChartManualOperatio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Classifier</a:t>
                </a:r>
                <a:endParaRPr lang="de-DE" dirty="0"/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75AF614-7CB5-EA8B-4B9B-393C643EE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588" y="5766323"/>
              <a:ext cx="3266048" cy="688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0CFA8B0-5D94-CA7E-E952-653100829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3611" y="5311036"/>
              <a:ext cx="1" cy="455287"/>
            </a:xfrm>
            <a:prstGeom prst="straightConnector1">
              <a:avLst/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48399A00-CA6B-DA0C-2057-70805158E438}"/>
              </a:ext>
            </a:extLst>
          </p:cNvPr>
          <p:cNvSpPr txBox="1"/>
          <p:nvPr/>
        </p:nvSpPr>
        <p:spPr>
          <a:xfrm>
            <a:off x="838200" y="2173179"/>
            <a:ext cx="160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Speech +</a:t>
            </a:r>
          </a:p>
        </p:txBody>
      </p:sp>
    </p:spTree>
    <p:extLst>
      <p:ext uri="{BB962C8B-B14F-4D97-AF65-F5344CB8AC3E}">
        <p14:creationId xmlns:p14="http://schemas.microsoft.com/office/powerpoint/2010/main" val="113580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A74CAA8-E3F0-071F-97E0-28C69579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Speech Features</a:t>
            </a:r>
            <a:br>
              <a:rPr lang="en-US" dirty="0"/>
            </a:br>
            <a:r>
              <a:rPr lang="en-US" dirty="0" err="1"/>
              <a:t>Multimodale</a:t>
            </a:r>
            <a:r>
              <a:rPr lang="en-US" dirty="0"/>
              <a:t> </a:t>
            </a:r>
            <a:r>
              <a:rPr lang="en-US" dirty="0" err="1"/>
              <a:t>Ansaetze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A121EA-A384-E2BF-6137-BA829E084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3658644" cy="2195230"/>
          </a:xfrm>
        </p:spPr>
        <p:txBody>
          <a:bodyPr/>
          <a:lstStyle/>
          <a:p>
            <a:r>
              <a:rPr lang="de-DE" dirty="0"/>
              <a:t>Text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9ED3205-30E4-637E-9953-B183BDF8EBCA}"/>
              </a:ext>
            </a:extLst>
          </p:cNvPr>
          <p:cNvSpPr/>
          <p:nvPr/>
        </p:nvSpPr>
        <p:spPr>
          <a:xfrm>
            <a:off x="4623052" y="1573501"/>
            <a:ext cx="5261118" cy="33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Speech </a:t>
            </a:r>
          </a:p>
        </p:txBody>
      </p:sp>
      <p:sp>
        <p:nvSpPr>
          <p:cNvPr id="11" name="Manuelle Verarbeitung 10">
            <a:extLst>
              <a:ext uri="{FF2B5EF4-FFF2-40B4-BE49-F238E27FC236}">
                <a16:creationId xmlns:a16="http://schemas.microsoft.com/office/drawing/2014/main" id="{438A4001-FFD4-32C1-D728-8BABA6193B97}"/>
              </a:ext>
            </a:extLst>
          </p:cNvPr>
          <p:cNvSpPr/>
          <p:nvPr/>
        </p:nvSpPr>
        <p:spPr>
          <a:xfrm>
            <a:off x="4623051" y="2163811"/>
            <a:ext cx="2480153" cy="688932"/>
          </a:xfrm>
          <a:prstGeom prst="flowChartManualOperation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8CA43AA-35EF-0984-A942-57B4AFEAE305}"/>
              </a:ext>
            </a:extLst>
          </p:cNvPr>
          <p:cNvSpPr/>
          <p:nvPr/>
        </p:nvSpPr>
        <p:spPr>
          <a:xfrm>
            <a:off x="5598089" y="4015779"/>
            <a:ext cx="3311047" cy="363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Attention Layer</a:t>
            </a:r>
          </a:p>
        </p:txBody>
      </p:sp>
      <p:sp>
        <p:nvSpPr>
          <p:cNvPr id="17" name="Manuelle Verarbeitung 16">
            <a:extLst>
              <a:ext uri="{FF2B5EF4-FFF2-40B4-BE49-F238E27FC236}">
                <a16:creationId xmlns:a16="http://schemas.microsoft.com/office/drawing/2014/main" id="{70AFD850-0A4B-941B-EE51-AE3A80177089}"/>
              </a:ext>
            </a:extLst>
          </p:cNvPr>
          <p:cNvSpPr/>
          <p:nvPr/>
        </p:nvSpPr>
        <p:spPr>
          <a:xfrm>
            <a:off x="5598089" y="4635775"/>
            <a:ext cx="3311047" cy="926926"/>
          </a:xfrm>
          <a:prstGeom prst="flowChartManualOperati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Classifier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5AF614-7CB5-EA8B-4B9B-393C643E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88" y="6017988"/>
            <a:ext cx="3266048" cy="68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0CFA8B0-5D94-CA7E-E952-6531008299D5}"/>
              </a:ext>
            </a:extLst>
          </p:cNvPr>
          <p:cNvCxnSpPr>
            <a:cxnSpLocks/>
          </p:cNvCxnSpPr>
          <p:nvPr/>
        </p:nvCxnSpPr>
        <p:spPr>
          <a:xfrm flipH="1">
            <a:off x="7253611" y="5562701"/>
            <a:ext cx="1" cy="455287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nuelle Verarbeitung 17">
            <a:extLst>
              <a:ext uri="{FF2B5EF4-FFF2-40B4-BE49-F238E27FC236}">
                <a16:creationId xmlns:a16="http://schemas.microsoft.com/office/drawing/2014/main" id="{7AD9D995-A28C-6E48-231E-E311B557858F}"/>
              </a:ext>
            </a:extLst>
          </p:cNvPr>
          <p:cNvSpPr/>
          <p:nvPr/>
        </p:nvSpPr>
        <p:spPr>
          <a:xfrm>
            <a:off x="7404016" y="2163811"/>
            <a:ext cx="2480153" cy="688932"/>
          </a:xfrm>
          <a:prstGeom prst="flowChartManualOperation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ASR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E2F48F1-A531-5AC5-368E-7DB0B544FBF5}"/>
              </a:ext>
            </a:extLst>
          </p:cNvPr>
          <p:cNvSpPr/>
          <p:nvPr/>
        </p:nvSpPr>
        <p:spPr>
          <a:xfrm>
            <a:off x="7800151" y="2985060"/>
            <a:ext cx="1687882" cy="33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 </a:t>
            </a:r>
          </a:p>
        </p:txBody>
      </p:sp>
      <p:sp>
        <p:nvSpPr>
          <p:cNvPr id="20" name="Manuelle Verarbeitung 19">
            <a:extLst>
              <a:ext uri="{FF2B5EF4-FFF2-40B4-BE49-F238E27FC236}">
                <a16:creationId xmlns:a16="http://schemas.microsoft.com/office/drawing/2014/main" id="{6645C7A3-CCC3-1BDB-FE65-4B1510D36BC5}"/>
              </a:ext>
            </a:extLst>
          </p:cNvPr>
          <p:cNvSpPr/>
          <p:nvPr/>
        </p:nvSpPr>
        <p:spPr>
          <a:xfrm>
            <a:off x="8031834" y="3455580"/>
            <a:ext cx="1224516" cy="340144"/>
          </a:xfrm>
          <a:prstGeom prst="flowChartManualOperation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Text Embedding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897A7331-FBFA-D12F-F393-353AFC9DC6FC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5863128" y="2852743"/>
            <a:ext cx="1390485" cy="1163036"/>
          </a:xfrm>
          <a:prstGeom prst="line">
            <a:avLst/>
          </a:prstGeom>
          <a:ln w="317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E2827394-393D-1D0F-8A42-78EA00E4FAF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903923" y="3795724"/>
            <a:ext cx="740169" cy="256741"/>
          </a:xfrm>
          <a:prstGeom prst="line">
            <a:avLst/>
          </a:prstGeom>
          <a:ln w="317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13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A74CAA8-E3F0-071F-97E0-28C69579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Speech Emotion Features</a:t>
            </a:r>
            <a:br>
              <a:rPr lang="en-US" dirty="0"/>
            </a:br>
            <a:r>
              <a:rPr lang="en-US" dirty="0" err="1"/>
              <a:t>Multimodale</a:t>
            </a:r>
            <a:r>
              <a:rPr lang="en-US" dirty="0"/>
              <a:t> </a:t>
            </a:r>
            <a:r>
              <a:rPr lang="en-US" dirty="0" err="1"/>
              <a:t>Ansaetze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A121EA-A384-E2BF-6137-BA829E084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3658644" cy="2195230"/>
          </a:xfrm>
        </p:spPr>
        <p:txBody>
          <a:bodyPr/>
          <a:lstStyle/>
          <a:p>
            <a:r>
              <a:rPr lang="de-DE" dirty="0"/>
              <a:t>Text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06E1BE6-DB93-76EE-37BB-115EED31D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750" y="1825626"/>
            <a:ext cx="4171167" cy="39032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EF1BC23-7B78-DEAC-0934-83291260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0" y="2228850"/>
            <a:ext cx="3797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7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C6D3-3A45-8BD4-2A5E-7DDDD145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Speech Emotion Recognition </a:t>
            </a:r>
            <a:br>
              <a:rPr lang="de-DE" sz="2400" dirty="0"/>
            </a:br>
            <a:r>
              <a:rPr lang="de-DE" dirty="0"/>
              <a:t>Transfer Learning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35AE68-63B5-D42D-3DDA-234E5A15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3" y="2355026"/>
            <a:ext cx="8915922" cy="24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5769A9-F31C-4ED2-3DD1-BA82FCF1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Speech Emotion Recognition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FE8522-712C-A59B-4863-5FF970B529CD}"/>
              </a:ext>
            </a:extLst>
          </p:cNvPr>
          <p:cNvSpPr txBox="1"/>
          <p:nvPr/>
        </p:nvSpPr>
        <p:spPr>
          <a:xfrm>
            <a:off x="3404397" y="2200903"/>
            <a:ext cx="538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Erkennen von Emotion anhand gesprochener Sprache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5F2501-D0BE-5880-0AB2-0772273563E2}"/>
              </a:ext>
            </a:extLst>
          </p:cNvPr>
          <p:cNvSpPr txBox="1"/>
          <p:nvPr/>
        </p:nvSpPr>
        <p:spPr>
          <a:xfrm>
            <a:off x="2311813" y="34290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Audio Signal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B5ABA9-4CC2-826C-B091-6B96FAD17140}"/>
              </a:ext>
            </a:extLst>
          </p:cNvPr>
          <p:cNvSpPr txBox="1"/>
          <p:nvPr/>
        </p:nvSpPr>
        <p:spPr>
          <a:xfrm>
            <a:off x="5088186" y="342900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Feature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ABB410-7E0A-E6C3-CA2A-1166F7A4589F}"/>
              </a:ext>
            </a:extLst>
          </p:cNvPr>
          <p:cNvSpPr txBox="1"/>
          <p:nvPr/>
        </p:nvSpPr>
        <p:spPr>
          <a:xfrm>
            <a:off x="8344014" y="34290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Classifier</a:t>
            </a:r>
            <a:endParaRPr lang="de-DE" dirty="0"/>
          </a:p>
        </p:txBody>
      </p:sp>
      <p:pic>
        <p:nvPicPr>
          <p:cNvPr id="11" name="Picture 2" descr="Plot audio file as time series using Scipy python - GaussianWaves">
            <a:extLst>
              <a:ext uri="{FF2B5EF4-FFF2-40B4-BE49-F238E27FC236}">
                <a16:creationId xmlns:a16="http://schemas.microsoft.com/office/drawing/2014/main" id="{99D2969B-1863-F17B-796E-0AC61111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66" y="4123007"/>
            <a:ext cx="1841239" cy="14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3E2BFAA-420F-97EC-6CC3-CE5C2804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64" y="4553731"/>
            <a:ext cx="2617775" cy="5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CA17399-4DBA-5F34-AF48-C85542A61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804" y="4123007"/>
            <a:ext cx="1624365" cy="14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3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5ECC9B4-B86E-6D15-A616-629636DC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Speech Emotion Recognition</a:t>
            </a:r>
            <a:br>
              <a:rPr lang="de-DE" dirty="0"/>
            </a:br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0B48EAC-7BCA-9E7B-2A81-F7F9AE83E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Performance Metriken</a:t>
            </a:r>
          </a:p>
          <a:p>
            <a:r>
              <a:rPr lang="de-DE" dirty="0"/>
              <a:t>IBM Research Lab Model (2022)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95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17F57-68EC-1827-14D1-180C6C82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Related</a:t>
            </a:r>
            <a:r>
              <a:rPr lang="de-DE" sz="2400" dirty="0"/>
              <a:t> Work</a:t>
            </a:r>
            <a:br>
              <a:rPr lang="de-DE" dirty="0"/>
            </a:br>
            <a:r>
              <a:rPr lang="de-DE" dirty="0"/>
              <a:t>Performance Metriken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327F57C-DC89-B979-604E-C15CFDDFCD96}"/>
              </a:ext>
            </a:extLst>
          </p:cNvPr>
          <p:cNvSpPr txBox="1"/>
          <p:nvPr/>
        </p:nvSpPr>
        <p:spPr>
          <a:xfrm>
            <a:off x="5129969" y="3385251"/>
            <a:ext cx="5141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ACC</a:t>
            </a:r>
            <a:r>
              <a:rPr lang="de-DE" dirty="0"/>
              <a:t> = </a:t>
            </a:r>
            <a:r>
              <a:rPr lang="el-GR" dirty="0"/>
              <a:t> Σ</a:t>
            </a:r>
            <a:r>
              <a:rPr lang="en-US" dirty="0"/>
              <a:t> (</a:t>
            </a:r>
            <a:r>
              <a:rPr lang="en-US" dirty="0" err="1"/>
              <a:t>korrekte</a:t>
            </a:r>
            <a:r>
              <a:rPr lang="en-US" dirty="0"/>
              <a:t> Predictions) / </a:t>
            </a:r>
            <a:r>
              <a:rPr lang="el-GR" dirty="0"/>
              <a:t> Σ</a:t>
            </a:r>
            <a:r>
              <a:rPr lang="en-US" dirty="0"/>
              <a:t> (alle Predictions)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346AAB-D07C-0475-CE7A-8F738A3A925E}"/>
              </a:ext>
            </a:extLst>
          </p:cNvPr>
          <p:cNvSpPr txBox="1"/>
          <p:nvPr/>
        </p:nvSpPr>
        <p:spPr>
          <a:xfrm>
            <a:off x="5129969" y="1975515"/>
            <a:ext cx="2397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TP = True Positives</a:t>
            </a:r>
          </a:p>
          <a:p>
            <a:r>
              <a:rPr lang="de-DE" dirty="0"/>
              <a:t>TN = True Negatives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8C2C797-8E44-7560-8D48-6EBF87A926F9}"/>
              </a:ext>
            </a:extLst>
          </p:cNvPr>
          <p:cNvSpPr txBox="1"/>
          <p:nvPr/>
        </p:nvSpPr>
        <p:spPr>
          <a:xfrm>
            <a:off x="5095333" y="3825443"/>
            <a:ext cx="406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Unweighted</a:t>
            </a:r>
            <a:r>
              <a:rPr lang="de-DE" b="1" dirty="0"/>
              <a:t> ACC </a:t>
            </a:r>
            <a:r>
              <a:rPr lang="de-DE" dirty="0"/>
              <a:t>= </a:t>
            </a:r>
            <a:r>
              <a:rPr lang="de-DE" dirty="0" err="1"/>
              <a:t>Ø</a:t>
            </a:r>
            <a:r>
              <a:rPr lang="de-DE" dirty="0"/>
              <a:t>  Klassen-</a:t>
            </a:r>
            <a:r>
              <a:rPr lang="de-DE" dirty="0" err="1"/>
              <a:t>Accuracy</a:t>
            </a:r>
            <a:r>
              <a:rPr lang="de-DE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D901AE7-BFE9-08F6-852C-45BED08B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007" y="1975515"/>
            <a:ext cx="2991042" cy="256617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EE1D63F-192C-DF6D-76CD-2E3C81E7B1CD}"/>
              </a:ext>
            </a:extLst>
          </p:cNvPr>
          <p:cNvSpPr txBox="1"/>
          <p:nvPr/>
        </p:nvSpPr>
        <p:spPr>
          <a:xfrm>
            <a:off x="7527732" y="1975515"/>
            <a:ext cx="2397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FP = </a:t>
            </a:r>
            <a:r>
              <a:rPr lang="de-DE" dirty="0" err="1"/>
              <a:t>False</a:t>
            </a:r>
            <a:r>
              <a:rPr lang="de-DE" dirty="0"/>
              <a:t> Positives</a:t>
            </a:r>
          </a:p>
          <a:p>
            <a:r>
              <a:rPr lang="de-DE" dirty="0"/>
              <a:t>FN = </a:t>
            </a:r>
            <a:r>
              <a:rPr lang="de-DE" dirty="0" err="1"/>
              <a:t>False</a:t>
            </a:r>
            <a:r>
              <a:rPr lang="de-DE" dirty="0"/>
              <a:t> Negatives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A01BC61-2D53-F18E-B798-657A992FA06A}"/>
              </a:ext>
            </a:extLst>
          </p:cNvPr>
          <p:cNvSpPr txBox="1"/>
          <p:nvPr/>
        </p:nvSpPr>
        <p:spPr>
          <a:xfrm>
            <a:off x="1631665" y="509995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ACC = 0.71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13D3A5A-324B-A3E9-3E10-DC8E1D6D5995}"/>
              </a:ext>
            </a:extLst>
          </p:cNvPr>
          <p:cNvSpPr txBox="1"/>
          <p:nvPr/>
        </p:nvSpPr>
        <p:spPr>
          <a:xfrm>
            <a:off x="3316396" y="509995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UACC = 0.76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C1DD920-ACD0-0CEC-036F-282D9A998BFF}"/>
              </a:ext>
            </a:extLst>
          </p:cNvPr>
          <p:cNvSpPr txBox="1"/>
          <p:nvPr/>
        </p:nvSpPr>
        <p:spPr>
          <a:xfrm>
            <a:off x="5129969" y="2980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ACC</a:t>
            </a:r>
            <a:r>
              <a:rPr lang="de-DE" dirty="0"/>
              <a:t> = </a:t>
            </a:r>
            <a:r>
              <a:rPr lang="en-US" dirty="0"/>
              <a:t>TP + TN / TP + TN + FP + FN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3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  <p:bldP spid="16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D09EA6D-6D0B-84F9-2683-2DCF56CE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756240" cy="48658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65CF04-9201-1D8D-FEC7-72FF9D92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Related</a:t>
            </a:r>
            <a:r>
              <a:rPr lang="de-DE" sz="2400" dirty="0"/>
              <a:t> Work</a:t>
            </a:r>
            <a:br>
              <a:rPr lang="de-DE" dirty="0"/>
            </a:br>
            <a:r>
              <a:rPr lang="de-DE" dirty="0"/>
              <a:t>IBM Research Model</a:t>
            </a: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43F65B03-C9A4-D612-4B85-3190B479B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900846"/>
              </p:ext>
            </p:extLst>
          </p:nvPr>
        </p:nvGraphicFramePr>
        <p:xfrm>
          <a:off x="5361215" y="726901"/>
          <a:ext cx="5549899" cy="3699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DA56F421-9AAF-A156-E831-9C27F13B5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0071" y="4123635"/>
            <a:ext cx="5128985" cy="17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5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D09EA6D-6D0B-84F9-2683-2DCF56CE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756240" cy="48658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65CF04-9201-1D8D-FEC7-72FF9D92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Related</a:t>
            </a:r>
            <a:r>
              <a:rPr lang="de-DE" sz="2400" dirty="0"/>
              <a:t> Work</a:t>
            </a:r>
            <a:br>
              <a:rPr lang="de-DE" dirty="0"/>
            </a:br>
            <a:r>
              <a:rPr lang="de-DE" dirty="0"/>
              <a:t>IBM Research 2022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56F421-9AAF-A156-E831-9C27F13B5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071" y="1724280"/>
            <a:ext cx="5128985" cy="17047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3A218E1-9B82-5B38-0024-6415ABCB75EC}"/>
              </a:ext>
            </a:extLst>
          </p:cNvPr>
          <p:cNvSpPr txBox="1"/>
          <p:nvPr/>
        </p:nvSpPr>
        <p:spPr>
          <a:xfrm>
            <a:off x="6096000" y="4680857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UA = 81%</a:t>
            </a:r>
          </a:p>
        </p:txBody>
      </p:sp>
    </p:spTree>
    <p:extLst>
      <p:ext uri="{BB962C8B-B14F-4D97-AF65-F5344CB8AC3E}">
        <p14:creationId xmlns:p14="http://schemas.microsoft.com/office/powerpoint/2010/main" val="2189861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42578-8E1E-109C-805A-0EF52D25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33DDE02-0837-9C7C-5501-43A718E73120}"/>
              </a:ext>
            </a:extLst>
          </p:cNvPr>
          <p:cNvSpPr txBox="1"/>
          <p:nvPr/>
        </p:nvSpPr>
        <p:spPr>
          <a:xfrm>
            <a:off x="1980931" y="1902465"/>
            <a:ext cx="823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Wie gut generalisieren Modelle die auf </a:t>
            </a:r>
            <a:r>
              <a:rPr lang="de-DE" dirty="0" err="1"/>
              <a:t>acted</a:t>
            </a:r>
            <a:r>
              <a:rPr lang="de-DE" dirty="0"/>
              <a:t> Daten trainiert wurden und vice </a:t>
            </a:r>
            <a:r>
              <a:rPr lang="de-DE" dirty="0" err="1"/>
              <a:t>versa</a:t>
            </a:r>
            <a:r>
              <a:rPr lang="de-DE" dirty="0"/>
              <a:t>?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9C2E47D-0E87-9397-D5FA-AD9791F1F538}"/>
              </a:ext>
            </a:extLst>
          </p:cNvPr>
          <p:cNvGrpSpPr/>
          <p:nvPr/>
        </p:nvGrpSpPr>
        <p:grpSpPr>
          <a:xfrm>
            <a:off x="6103910" y="2767771"/>
            <a:ext cx="3874589" cy="3302928"/>
            <a:chOff x="4103913" y="2973158"/>
            <a:chExt cx="3984171" cy="3396343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1FC3A09-F05A-0D4A-20DA-A61E74331877}"/>
                </a:ext>
              </a:extLst>
            </p:cNvPr>
            <p:cNvSpPr/>
            <p:nvPr/>
          </p:nvSpPr>
          <p:spPr>
            <a:xfrm>
              <a:off x="4103913" y="2973158"/>
              <a:ext cx="3984171" cy="33963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2598569-FF98-11F7-12B7-E7250D449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12" y="2988127"/>
              <a:ext cx="3737975" cy="3366407"/>
            </a:xfrm>
            <a:prstGeom prst="rect">
              <a:avLst/>
            </a:prstGeom>
          </p:spPr>
        </p:pic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EF16CD44-87A8-5A51-A6B1-EAF44D7EFF23}"/>
              </a:ext>
            </a:extLst>
          </p:cNvPr>
          <p:cNvSpPr txBox="1"/>
          <p:nvPr/>
        </p:nvSpPr>
        <p:spPr>
          <a:xfrm>
            <a:off x="838200" y="282061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Ablauf: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F8EB86F-C5DD-B460-176F-CDD0E19DCCEA}"/>
              </a:ext>
            </a:extLst>
          </p:cNvPr>
          <p:cNvSpPr txBox="1"/>
          <p:nvPr/>
        </p:nvSpPr>
        <p:spPr>
          <a:xfrm>
            <a:off x="1702539" y="3939873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Training auf RAVDESS</a:t>
            </a:r>
          </a:p>
          <a:p>
            <a:pPr marL="342900" indent="-342900">
              <a:buAutoNum type="arabicPeriod"/>
            </a:pPr>
            <a:r>
              <a:rPr lang="de-DE" dirty="0"/>
              <a:t>Testen auf IEMOCAP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9D6184-55DC-D912-B680-B0C25E1E8CF7}"/>
              </a:ext>
            </a:extLst>
          </p:cNvPr>
          <p:cNvSpPr txBox="1"/>
          <p:nvPr/>
        </p:nvSpPr>
        <p:spPr>
          <a:xfrm>
            <a:off x="1702539" y="525446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UA = 19%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4C57D6-2990-7817-E867-1C69B985B507}"/>
              </a:ext>
            </a:extLst>
          </p:cNvPr>
          <p:cNvSpPr txBox="1"/>
          <p:nvPr/>
        </p:nvSpPr>
        <p:spPr>
          <a:xfrm>
            <a:off x="1702539" y="563777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Random = 14%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13E7365-F3A1-D5B7-AA91-7E292F4F4656}"/>
              </a:ext>
            </a:extLst>
          </p:cNvPr>
          <p:cNvSpPr txBox="1"/>
          <p:nvPr/>
        </p:nvSpPr>
        <p:spPr>
          <a:xfrm>
            <a:off x="4098471" y="56986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99880-51EB-4F8E-915E-0E62C065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271B1E-D41D-4E86-BEC8-3B581251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43" y="1774823"/>
            <a:ext cx="5480957" cy="4351338"/>
          </a:xfrm>
        </p:spPr>
        <p:txBody>
          <a:bodyPr>
            <a:normAutofit lnSpcReduction="10000"/>
          </a:bodyPr>
          <a:lstStyle/>
          <a:p>
            <a:r>
              <a:rPr lang="de-DE" dirty="0">
                <a:hlinkClick r:id="rId3"/>
              </a:rPr>
              <a:t>Dimensional Emotion Representation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Dimensional Emotion Representation</a:t>
            </a:r>
            <a:r>
              <a:rPr lang="de-DE" dirty="0"/>
              <a:t> </a:t>
            </a:r>
          </a:p>
          <a:p>
            <a:r>
              <a:rPr lang="de-DE" dirty="0">
                <a:hlinkClick r:id="rId5"/>
              </a:rPr>
              <a:t>RAVDESS Dataset</a:t>
            </a:r>
            <a:r>
              <a:rPr lang="de-DE" dirty="0"/>
              <a:t> </a:t>
            </a:r>
          </a:p>
          <a:p>
            <a:r>
              <a:rPr lang="de-DE" dirty="0">
                <a:hlinkClick r:id="rId6"/>
              </a:rPr>
              <a:t>IEMOCAP Dataset</a:t>
            </a:r>
            <a:r>
              <a:rPr lang="de-DE" dirty="0"/>
              <a:t> </a:t>
            </a:r>
          </a:p>
          <a:p>
            <a:r>
              <a:rPr lang="de-DE" dirty="0">
                <a:hlinkClick r:id="rId7"/>
              </a:rPr>
              <a:t>Einteilung Datensaetze</a:t>
            </a:r>
            <a:r>
              <a:rPr lang="de-DE" dirty="0"/>
              <a:t> </a:t>
            </a:r>
          </a:p>
          <a:p>
            <a:r>
              <a:rPr lang="de-DE" dirty="0">
                <a:hlinkClick r:id="rId8"/>
              </a:rPr>
              <a:t>Time Domain Features</a:t>
            </a:r>
            <a:r>
              <a:rPr lang="de-DE" dirty="0"/>
              <a:t> </a:t>
            </a:r>
          </a:p>
          <a:p>
            <a:r>
              <a:rPr lang="de-DE" dirty="0">
                <a:hlinkClick r:id="rId9"/>
              </a:rPr>
              <a:t>Speaker Normalization for self supervised SER</a:t>
            </a:r>
            <a:r>
              <a:rPr lang="de-DE" dirty="0"/>
              <a:t> </a:t>
            </a:r>
          </a:p>
          <a:p>
            <a:endParaRPr lang="de-DE" dirty="0">
              <a:hlinkClick r:id="rId9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CFA49E-07E5-7AD4-8C42-6F2239E8BC39}"/>
              </a:ext>
            </a:extLst>
          </p:cNvPr>
          <p:cNvSpPr txBox="1"/>
          <p:nvPr/>
        </p:nvSpPr>
        <p:spPr>
          <a:xfrm>
            <a:off x="6096000" y="1752826"/>
            <a:ext cx="58075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hlinkClick r:id="rId10"/>
              </a:rPr>
              <a:t>Unweighted Accuracy</a:t>
            </a:r>
            <a:r>
              <a:rPr lang="de-DE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hlinkClick r:id="rId11"/>
              </a:rPr>
              <a:t>HuBERT Large</a:t>
            </a:r>
            <a:r>
              <a:rPr lang="de-DE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hlinkClick r:id="rId12"/>
              </a:rPr>
              <a:t>RESNET</a:t>
            </a:r>
            <a:r>
              <a:rPr lang="de-DE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hlinkClick r:id="rId13"/>
              </a:rPr>
              <a:t>Multimodal and Multi-view Models for Emotion Recognition</a:t>
            </a:r>
            <a:r>
              <a:rPr lang="de-DE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hlinkClick r:id="rId14"/>
              </a:rPr>
              <a:t>Speech Features</a:t>
            </a:r>
            <a:r>
              <a:rPr lang="de-DE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hlinkClick r:id="rId15"/>
              </a:rPr>
              <a:t>Comparison MFCC vs LPCC</a:t>
            </a:r>
            <a:r>
              <a:rPr lang="de-DE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hlinkClick r:id="rId16"/>
              </a:rPr>
              <a:t>Transfer Learning Model</a:t>
            </a:r>
            <a:r>
              <a:rPr lang="de-DE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hlinkClick r:id="rId17"/>
              </a:rPr>
              <a:t>Model aus Experiment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39884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55A249-16BC-42ED-A376-74668330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Speech Emotion Recognition</a:t>
            </a:r>
            <a:br>
              <a:rPr lang="en-US" dirty="0"/>
            </a:br>
            <a:r>
              <a:rPr lang="en-US" dirty="0"/>
              <a:t>Aufbau der </a:t>
            </a:r>
            <a:r>
              <a:rPr lang="en-US" dirty="0" err="1"/>
              <a:t>Präsentation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F82108-C023-4F0E-96E0-6282AC542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Motivation SER</a:t>
            </a:r>
          </a:p>
          <a:p>
            <a:r>
              <a:rPr lang="en-US" dirty="0"/>
              <a:t>Speech Emotion Datasets</a:t>
            </a:r>
          </a:p>
          <a:p>
            <a:pPr lvl="1"/>
            <a:r>
              <a:rPr lang="en-US" dirty="0"/>
              <a:t>Labels</a:t>
            </a:r>
          </a:p>
          <a:p>
            <a:pPr lvl="1"/>
            <a:r>
              <a:rPr lang="en-US" dirty="0"/>
              <a:t>Benchmark Datasets</a:t>
            </a:r>
          </a:p>
          <a:p>
            <a:pPr lvl="1"/>
            <a:r>
              <a:rPr lang="en-US" dirty="0" err="1"/>
              <a:t>Datensatz-Kategorien</a:t>
            </a:r>
            <a:endParaRPr lang="en-US" dirty="0"/>
          </a:p>
          <a:p>
            <a:r>
              <a:rPr lang="en-US" dirty="0"/>
              <a:t>Speech (Emotion) Features</a:t>
            </a:r>
          </a:p>
          <a:p>
            <a:r>
              <a:rPr lang="en-US" dirty="0"/>
              <a:t>Transfer Learning in SER</a:t>
            </a:r>
          </a:p>
          <a:p>
            <a:r>
              <a:rPr lang="en-US" dirty="0"/>
              <a:t>Related Work</a:t>
            </a:r>
          </a:p>
          <a:p>
            <a:pPr lvl="1"/>
            <a:r>
              <a:rPr lang="en-US" dirty="0"/>
              <a:t>Performance </a:t>
            </a:r>
            <a:r>
              <a:rPr lang="en-US" dirty="0" err="1"/>
              <a:t>Metriken</a:t>
            </a:r>
            <a:endParaRPr lang="en-US" dirty="0"/>
          </a:p>
          <a:p>
            <a:pPr lvl="1"/>
            <a:r>
              <a:rPr lang="en-US" dirty="0"/>
              <a:t>IBM Research Lab Model 2022</a:t>
            </a:r>
          </a:p>
          <a:p>
            <a:r>
              <a:rPr lang="en-US" dirty="0"/>
              <a:t>Experiment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374311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808373A-AD6B-4BD9-A06C-97A99E61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Speech Emotion Recognition</a:t>
            </a:r>
            <a:br>
              <a:rPr lang="en-US" dirty="0"/>
            </a:br>
            <a:r>
              <a:rPr lang="en-US" dirty="0"/>
              <a:t>Motivation</a:t>
            </a:r>
            <a:endParaRPr lang="de-DE" dirty="0"/>
          </a:p>
        </p:txBody>
      </p:sp>
      <p:pic>
        <p:nvPicPr>
          <p:cNvPr id="7" name="Inhaltsplatzhalter 6" descr="Ein Bild, das Mann, Person, computer, drinnen enthält.&#10;&#10;Automatisch generierte Beschreibung">
            <a:extLst>
              <a:ext uri="{FF2B5EF4-FFF2-40B4-BE49-F238E27FC236}">
                <a16:creationId xmlns:a16="http://schemas.microsoft.com/office/drawing/2014/main" id="{8DAAE3DE-209D-46A6-843A-AED5B2166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88" y="1690688"/>
            <a:ext cx="2872222" cy="2154166"/>
          </a:xfrm>
        </p:spPr>
      </p:pic>
      <p:pic>
        <p:nvPicPr>
          <p:cNvPr id="11" name="Grafik 10" descr="Ein Bild, das Person, Frau, Computer enthält.&#10;&#10;Automatisch generierte Beschreibung">
            <a:extLst>
              <a:ext uri="{FF2B5EF4-FFF2-40B4-BE49-F238E27FC236}">
                <a16:creationId xmlns:a16="http://schemas.microsoft.com/office/drawing/2014/main" id="{4278727F-6A06-442D-8648-F10FAF6C8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92" y="1690688"/>
            <a:ext cx="2734781" cy="215416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FDDFC90-EFD9-47FE-98CB-D8A9020D9603}"/>
              </a:ext>
            </a:extLst>
          </p:cNvPr>
          <p:cNvSpPr txBox="1"/>
          <p:nvPr/>
        </p:nvSpPr>
        <p:spPr>
          <a:xfrm>
            <a:off x="1856388" y="4461550"/>
            <a:ext cx="3180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Gaming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Bildung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Automotive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Security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…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6F1382-D585-EBA5-DE1D-F1811FE34A83}"/>
              </a:ext>
            </a:extLst>
          </p:cNvPr>
          <p:cNvSpPr txBox="1"/>
          <p:nvPr/>
        </p:nvSpPr>
        <p:spPr>
          <a:xfrm>
            <a:off x="4793673" y="544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1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B2E5D-AD3E-4786-A907-0DB5C4E7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Speech Emotion Recognition</a:t>
            </a:r>
            <a:br>
              <a:rPr lang="en-US" dirty="0"/>
            </a:br>
            <a:r>
              <a:rPr lang="en-US" dirty="0"/>
              <a:t>Emotional Datasets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CFCED74-13C4-4F46-9E7D-82CFEF397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labelt man Emotional Speech?</a:t>
            </a:r>
          </a:p>
          <a:p>
            <a:r>
              <a:rPr lang="de-DE" dirty="0"/>
              <a:t>Wie erzeugt man Emotional Speech?</a:t>
            </a:r>
          </a:p>
        </p:txBody>
      </p:sp>
    </p:spTree>
    <p:extLst>
      <p:ext uri="{BB962C8B-B14F-4D97-AF65-F5344CB8AC3E}">
        <p14:creationId xmlns:p14="http://schemas.microsoft.com/office/powerpoint/2010/main" val="163851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B2E5D-AD3E-4786-A907-0DB5C4E7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Speech Emotion Datasets</a:t>
            </a:r>
            <a:br>
              <a:rPr lang="en-US" dirty="0"/>
            </a:br>
            <a:r>
              <a:rPr lang="en-US" dirty="0"/>
              <a:t>Labels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EBA263-B3D6-493B-8388-144D33744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Categorical</a:t>
            </a:r>
            <a:endParaRPr lang="de-DE" sz="30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CFCED74-13C4-4F46-9E7D-82CFEF397D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Anger</a:t>
            </a:r>
          </a:p>
          <a:p>
            <a:r>
              <a:rPr lang="en-US" dirty="0"/>
              <a:t>Disgust </a:t>
            </a:r>
          </a:p>
          <a:p>
            <a:r>
              <a:rPr lang="en-US" dirty="0"/>
              <a:t>Fear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Sadness</a:t>
            </a:r>
          </a:p>
          <a:p>
            <a:r>
              <a:rPr lang="en-US" dirty="0"/>
              <a:t>Surprise</a:t>
            </a:r>
          </a:p>
          <a:p>
            <a:r>
              <a:rPr lang="en-US" dirty="0"/>
              <a:t>Neutral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0C906F-5DA2-473D-A3F8-89951C9EA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Dimensional</a:t>
            </a:r>
            <a:endParaRPr lang="de-DE" sz="3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AC4F3FF-DC67-4F70-BE85-47F39B3B3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847735" cy="2035928"/>
          </a:xfrm>
        </p:spPr>
        <p:txBody>
          <a:bodyPr/>
          <a:lstStyle/>
          <a:p>
            <a:r>
              <a:rPr lang="en-US" dirty="0"/>
              <a:t>Valence </a:t>
            </a:r>
            <a:r>
              <a:rPr lang="en-US" sz="2000" dirty="0"/>
              <a:t>(negative – positive)</a:t>
            </a:r>
          </a:p>
          <a:p>
            <a:r>
              <a:rPr lang="en-US" dirty="0"/>
              <a:t>Arousal </a:t>
            </a:r>
            <a:r>
              <a:rPr lang="en-US" sz="2000" dirty="0"/>
              <a:t>(low - high) </a:t>
            </a:r>
          </a:p>
          <a:p>
            <a:r>
              <a:rPr lang="en-US" dirty="0"/>
              <a:t>Dominance </a:t>
            </a:r>
            <a:r>
              <a:rPr lang="en-US" sz="2000" dirty="0"/>
              <a:t>(dominated - dominant)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8252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B753A07E-B3B2-4089-8768-91533FB0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z="2400" dirty="0" err="1"/>
              <a:t>Labeln</a:t>
            </a:r>
            <a:r>
              <a:rPr lang="en-US" sz="2400" dirty="0"/>
              <a:t> von </a:t>
            </a:r>
            <a:r>
              <a:rPr lang="en-US" sz="2400" dirty="0" err="1"/>
              <a:t>Emotionen</a:t>
            </a:r>
            <a:br>
              <a:rPr lang="en-US" sz="2400" dirty="0"/>
            </a:br>
            <a:r>
              <a:rPr lang="en-US" sz="4800" dirty="0"/>
              <a:t>Dimensional Emotion Representation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60A625-17FB-461E-ACC4-361032DD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069835"/>
            <a:ext cx="7248879" cy="271833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DC845A1-0876-3697-1A0D-EE622EDE2D2C}"/>
              </a:ext>
            </a:extLst>
          </p:cNvPr>
          <p:cNvSpPr txBox="1"/>
          <p:nvPr/>
        </p:nvSpPr>
        <p:spPr>
          <a:xfrm>
            <a:off x="8523515" y="4141834"/>
            <a:ext cx="319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Bewertungsskala:</a:t>
            </a:r>
          </a:p>
          <a:p>
            <a:r>
              <a:rPr lang="de-DE" dirty="0"/>
              <a:t>1-9  (1 am niedrigsten)</a:t>
            </a:r>
          </a:p>
        </p:txBody>
      </p:sp>
    </p:spTree>
    <p:extLst>
      <p:ext uri="{BB962C8B-B14F-4D97-AF65-F5344CB8AC3E}">
        <p14:creationId xmlns:p14="http://schemas.microsoft.com/office/powerpoint/2010/main" val="319778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FD7E281-C4D9-42E8-BF89-ECBD122F5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95"/>
          <a:stretch/>
        </p:blipFill>
        <p:spPr>
          <a:xfrm>
            <a:off x="3184025" y="1690688"/>
            <a:ext cx="4771006" cy="4550538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0E83C135-F1F8-4B6A-8E54-B786E597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z="2400" dirty="0" err="1"/>
              <a:t>Labeln</a:t>
            </a:r>
            <a:r>
              <a:rPr lang="en-US" sz="2400" dirty="0"/>
              <a:t> von </a:t>
            </a:r>
            <a:r>
              <a:rPr lang="en-US" sz="2400" dirty="0" err="1"/>
              <a:t>Emotionen</a:t>
            </a:r>
            <a:br>
              <a:rPr lang="en-US" sz="2400" dirty="0"/>
            </a:br>
            <a:r>
              <a:rPr lang="en-US" sz="4800" dirty="0"/>
              <a:t>Dimensional Emotion Representation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102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D91D7-E02C-4798-9A2E-859552AF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(Speech) Emotion Datasets</a:t>
            </a:r>
            <a:br>
              <a:rPr lang="en-US" dirty="0"/>
            </a:br>
            <a:r>
              <a:rPr lang="en-US" dirty="0"/>
              <a:t>Benchmark </a:t>
            </a:r>
            <a:r>
              <a:rPr lang="en-US" dirty="0" err="1"/>
              <a:t>Datensaetze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BC19E4-72C7-42C2-8D4C-BB08D306C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9872"/>
            <a:ext cx="6928628" cy="15882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B887ABE-666A-4DA8-9DA7-1721BBDF7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16099"/>
            <a:ext cx="6928628" cy="2504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8C5509-05E1-49FC-94F3-1EEF9C6E5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88659"/>
            <a:ext cx="6928628" cy="735598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3AF9D7E-B818-EC17-5F45-27B399FBC592}"/>
              </a:ext>
            </a:extLst>
          </p:cNvPr>
          <p:cNvGrpSpPr/>
          <p:nvPr/>
        </p:nvGrpSpPr>
        <p:grpSpPr>
          <a:xfrm>
            <a:off x="8004516" y="2199135"/>
            <a:ext cx="3349282" cy="369332"/>
            <a:chOff x="8004516" y="2199135"/>
            <a:chExt cx="3349282" cy="369332"/>
          </a:xfrm>
        </p:grpSpPr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5E99A2F9-5888-4FE2-BBE6-04AACE409F12}"/>
                </a:ext>
              </a:extLst>
            </p:cNvPr>
            <p:cNvCxnSpPr/>
            <p:nvPr/>
          </p:nvCxnSpPr>
          <p:spPr>
            <a:xfrm>
              <a:off x="8004516" y="2383801"/>
              <a:ext cx="12520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AE8E6BA-B2FC-4C35-9715-F24B0C03C1E7}"/>
                </a:ext>
              </a:extLst>
            </p:cNvPr>
            <p:cNvSpPr txBox="1"/>
            <p:nvPr/>
          </p:nvSpPr>
          <p:spPr>
            <a:xfrm>
              <a:off x="9636367" y="2199135"/>
              <a:ext cx="1717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Simulated</a:t>
              </a:r>
              <a:endParaRPr lang="de-DE" dirty="0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C3D5723-61DF-27C5-0DC8-A90E367AD1EF}"/>
              </a:ext>
            </a:extLst>
          </p:cNvPr>
          <p:cNvGrpSpPr/>
          <p:nvPr/>
        </p:nvGrpSpPr>
        <p:grpSpPr>
          <a:xfrm>
            <a:off x="8004516" y="3462064"/>
            <a:ext cx="3349281" cy="369332"/>
            <a:chOff x="8004516" y="3462064"/>
            <a:chExt cx="3349281" cy="369332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319775B6-8563-4AA6-8263-E93456A76923}"/>
                </a:ext>
              </a:extLst>
            </p:cNvPr>
            <p:cNvCxnSpPr/>
            <p:nvPr/>
          </p:nvCxnSpPr>
          <p:spPr>
            <a:xfrm>
              <a:off x="8004516" y="3646730"/>
              <a:ext cx="12520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4D8F0ED-95B0-4340-BD75-7FDBF183BAD9}"/>
                </a:ext>
              </a:extLst>
            </p:cNvPr>
            <p:cNvSpPr txBox="1"/>
            <p:nvPr/>
          </p:nvSpPr>
          <p:spPr>
            <a:xfrm>
              <a:off x="9636366" y="3462064"/>
              <a:ext cx="1717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Semi-Natural</a:t>
              </a:r>
              <a:endParaRPr lang="de-DE" dirty="0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231550E-611E-CDAC-9CD9-46B212C52541}"/>
              </a:ext>
            </a:extLst>
          </p:cNvPr>
          <p:cNvGrpSpPr/>
          <p:nvPr/>
        </p:nvGrpSpPr>
        <p:grpSpPr>
          <a:xfrm>
            <a:off x="8004515" y="4540327"/>
            <a:ext cx="3349281" cy="369332"/>
            <a:chOff x="8004515" y="4540327"/>
            <a:chExt cx="3349281" cy="369332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80694043-1404-4A52-BCD4-3913280F2442}"/>
                </a:ext>
              </a:extLst>
            </p:cNvPr>
            <p:cNvCxnSpPr/>
            <p:nvPr/>
          </p:nvCxnSpPr>
          <p:spPr>
            <a:xfrm>
              <a:off x="8004515" y="4724993"/>
              <a:ext cx="12520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5A681C7-E8FE-4519-ABAB-503B6A7A5B1C}"/>
                </a:ext>
              </a:extLst>
            </p:cNvPr>
            <p:cNvSpPr txBox="1"/>
            <p:nvPr/>
          </p:nvSpPr>
          <p:spPr>
            <a:xfrm>
              <a:off x="9636365" y="4540327"/>
              <a:ext cx="1717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Natural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88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2008</Words>
  <Application>Microsoft Macintosh PowerPoint</Application>
  <PresentationFormat>Breitbild</PresentationFormat>
  <Paragraphs>399</Paragraphs>
  <Slides>25</Slides>
  <Notes>24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Segoe UI</vt:lpstr>
      <vt:lpstr>Source Sans Pro</vt:lpstr>
      <vt:lpstr>FunkyShapesDarkVTI</vt:lpstr>
      <vt:lpstr>Speech Emotion Recognition</vt:lpstr>
      <vt:lpstr>Speech Emotion Recognition </vt:lpstr>
      <vt:lpstr>Speech Emotion Recognition Aufbau der Präsentation</vt:lpstr>
      <vt:lpstr>Speech Emotion Recognition Motivation</vt:lpstr>
      <vt:lpstr>Speech Emotion Recognition Emotional Datasets</vt:lpstr>
      <vt:lpstr>Speech Emotion Datasets Labels</vt:lpstr>
      <vt:lpstr>Labeln von Emotionen Dimensional Emotion Representation</vt:lpstr>
      <vt:lpstr>Labeln von Emotionen Dimensional Emotion Representation</vt:lpstr>
      <vt:lpstr>(Speech) Emotion Datasets Benchmark Datensaetze</vt:lpstr>
      <vt:lpstr>(Speech) Emotion Datasets Benchmark Datensaetze</vt:lpstr>
      <vt:lpstr>(Speech) Emotion Datasets Einteilung der Datensaetze</vt:lpstr>
      <vt:lpstr>Speech Emotion Recognition Speech Features</vt:lpstr>
      <vt:lpstr>Speech Features Temporal Features</vt:lpstr>
      <vt:lpstr>Speech Features Spectral Features</vt:lpstr>
      <vt:lpstr>Speech Emotion Recognition Speech Features</vt:lpstr>
      <vt:lpstr>Speech Features Multimodale Ansaetze</vt:lpstr>
      <vt:lpstr>Speech Features Multimodale Ansaetze</vt:lpstr>
      <vt:lpstr>Speech Emotion Features Multimodale Ansaetze</vt:lpstr>
      <vt:lpstr>Speech Emotion Recognition  Transfer Learning</vt:lpstr>
      <vt:lpstr>Speech Emotion Recognition Related Work</vt:lpstr>
      <vt:lpstr>Related Work Performance Metriken</vt:lpstr>
      <vt:lpstr>Related Work IBM Research Model</vt:lpstr>
      <vt:lpstr>Related Work IBM Research 2022</vt:lpstr>
      <vt:lpstr>Experiment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Emotion Recognition</dc:title>
  <dc:creator>phw8736</dc:creator>
  <cp:lastModifiedBy>Philip Weinmann</cp:lastModifiedBy>
  <cp:revision>31</cp:revision>
  <dcterms:created xsi:type="dcterms:W3CDTF">2022-05-08T07:24:23Z</dcterms:created>
  <dcterms:modified xsi:type="dcterms:W3CDTF">2022-05-13T08:00:22Z</dcterms:modified>
</cp:coreProperties>
</file>